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2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3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4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5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6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7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8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9.xml" ContentType="application/vnd.openxmlformats-officedocument.themeOverrid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theme/themeOverride31.xml" ContentType="application/vnd.openxmlformats-officedocument.themeOverride+xml"/>
  <Override PartName="/ppt/charts/chart40.xml" ContentType="application/vnd.openxmlformats-officedocument.drawingml.chart+xml"/>
  <Override PartName="/ppt/theme/themeOverride32.xml" ContentType="application/vnd.openxmlformats-officedocument.themeOverrid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724" r:id="rId2"/>
    <p:sldId id="687" r:id="rId3"/>
    <p:sldId id="731" r:id="rId4"/>
    <p:sldId id="732" r:id="rId5"/>
    <p:sldId id="733" r:id="rId6"/>
    <p:sldId id="736" r:id="rId7"/>
    <p:sldId id="734" r:id="rId8"/>
    <p:sldId id="737" r:id="rId9"/>
    <p:sldId id="738" r:id="rId10"/>
    <p:sldId id="741" r:id="rId11"/>
    <p:sldId id="735" r:id="rId12"/>
    <p:sldId id="742" r:id="rId13"/>
    <p:sldId id="743" r:id="rId14"/>
    <p:sldId id="747" r:id="rId15"/>
    <p:sldId id="704" r:id="rId16"/>
    <p:sldId id="744" r:id="rId17"/>
    <p:sldId id="750" r:id="rId18"/>
    <p:sldId id="746" r:id="rId19"/>
    <p:sldId id="749" r:id="rId20"/>
    <p:sldId id="752" r:id="rId21"/>
    <p:sldId id="753" r:id="rId22"/>
    <p:sldId id="754" r:id="rId23"/>
    <p:sldId id="766" r:id="rId24"/>
    <p:sldId id="765" r:id="rId25"/>
    <p:sldId id="767" r:id="rId26"/>
    <p:sldId id="755" r:id="rId27"/>
    <p:sldId id="756" r:id="rId28"/>
    <p:sldId id="760" r:id="rId29"/>
    <p:sldId id="761" r:id="rId30"/>
    <p:sldId id="762" r:id="rId31"/>
    <p:sldId id="759" r:id="rId3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1746" userDrawn="1">
          <p15:clr>
            <a:srgbClr val="A4A3A4"/>
          </p15:clr>
        </p15:guide>
        <p15:guide id="3" pos="3696" userDrawn="1">
          <p15:clr>
            <a:srgbClr val="A4A3A4"/>
          </p15:clr>
        </p15:guide>
        <p15:guide id="4" orient="horz" pos="27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7F7F7F"/>
    <a:srgbClr val="FFFFFF"/>
    <a:srgbClr val="EA4F0F"/>
    <a:srgbClr val="A3BC0D"/>
    <a:srgbClr val="A2BB0C"/>
    <a:srgbClr val="F39654"/>
    <a:srgbClr val="8ABD5C"/>
    <a:srgbClr val="404040"/>
    <a:srgbClr val="89B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5" autoAdjust="0"/>
    <p:restoredTop sz="94707" autoAdjust="0"/>
  </p:normalViewPr>
  <p:slideViewPr>
    <p:cSldViewPr>
      <p:cViewPr varScale="1">
        <p:scale>
          <a:sx n="136" d="100"/>
          <a:sy n="136" d="100"/>
        </p:scale>
        <p:origin x="1854" y="126"/>
      </p:cViewPr>
      <p:guideLst>
        <p:guide orient="horz" pos="1344"/>
        <p:guide pos="1746"/>
        <p:guide pos="3696"/>
        <p:guide orient="horz" pos="27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vidata\datashares4\lvrp\Towpath\Towpath%20counters\NEW%20COUNTERS%20Visitor%20Monitoring%20Ireland\COUNTERMaster%20Fil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../embeddings/oleObject4.bin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../embeddings/oleObject5.bin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../embeddings/oleObject6.bin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../embeddings/oleObject8.bin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../embeddings/oleObject9.bin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../embeddings/oleObject10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Visitors </a:t>
            </a:r>
            <a:r>
              <a:rPr lang="en-GB" dirty="0"/>
              <a:t>to the Lock Keeper's site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75000"/>
              </a:sysClr>
            </a:solidFill>
            <a:ln>
              <a:solidFill>
                <a:sysClr val="windowText" lastClr="000000">
                  <a:lumMod val="15000"/>
                  <a:lumOff val="85000"/>
                </a:sysClr>
              </a:solidFill>
            </a:ln>
            <a:effectLst/>
          </c:spPr>
          <c:invertIfNegative val="0"/>
          <c:cat>
            <c:numRef>
              <c:f>'LKC Visitor Centre Only'!$L$8:$L$18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'LKC Visitor Centre Only'!$N$8:$N$18</c:f>
              <c:numCache>
                <c:formatCode>0</c:formatCode>
                <c:ptCount val="11"/>
                <c:pt idx="0">
                  <c:v>95392</c:v>
                </c:pt>
                <c:pt idx="1">
                  <c:v>88473.5</c:v>
                </c:pt>
                <c:pt idx="2">
                  <c:v>113697</c:v>
                </c:pt>
                <c:pt idx="3">
                  <c:v>136449</c:v>
                </c:pt>
                <c:pt idx="4">
                  <c:v>142271</c:v>
                </c:pt>
                <c:pt idx="5">
                  <c:v>129594.5</c:v>
                </c:pt>
                <c:pt idx="6">
                  <c:v>135852</c:v>
                </c:pt>
                <c:pt idx="7">
                  <c:v>131381.5</c:v>
                </c:pt>
                <c:pt idx="8">
                  <c:v>297982.5</c:v>
                </c:pt>
                <c:pt idx="9">
                  <c:v>143424</c:v>
                </c:pt>
                <c:pt idx="10">
                  <c:v>145931.5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04-4338-85F8-1A08A289E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621108032"/>
        <c:axId val="621120544"/>
      </c:barChart>
      <c:catAx>
        <c:axId val="6211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20544"/>
        <c:crosses val="autoZero"/>
        <c:auto val="1"/>
        <c:lblAlgn val="ctr"/>
        <c:lblOffset val="100"/>
        <c:noMultiLvlLbl val="0"/>
      </c:catAx>
      <c:valAx>
        <c:axId val="621120544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0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20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'[Combined Analysis.xlsx]Survey Data'!$AR$89:$AR$92</c:f>
              <c:strCache>
                <c:ptCount val="4"/>
                <c:pt idx="0">
                  <c:v>Cleanliness</c:v>
                </c:pt>
                <c:pt idx="1">
                  <c:v>Litter</c:v>
                </c:pt>
                <c:pt idx="2">
                  <c:v>Access</c:v>
                </c:pt>
                <c:pt idx="3">
                  <c:v>Signage</c:v>
                </c:pt>
              </c:strCache>
            </c:strRef>
          </c:cat>
          <c:val>
            <c:numRef>
              <c:f>'[Combined Analysis.xlsx]Survey Data'!$AU$89:$AU$92</c:f>
              <c:numCache>
                <c:formatCode>0.0</c:formatCode>
                <c:ptCount val="4"/>
                <c:pt idx="0">
                  <c:v>3.9870129870129869</c:v>
                </c:pt>
                <c:pt idx="1">
                  <c:v>4.8311688311688314</c:v>
                </c:pt>
                <c:pt idx="2">
                  <c:v>4.0259740259740262</c:v>
                </c:pt>
                <c:pt idx="3">
                  <c:v>3.9740259740259742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68176"/>
        <c:axId val="695857840"/>
      </c:barChart>
      <c:catAx>
        <c:axId val="69586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7840"/>
        <c:crosses val="autoZero"/>
        <c:auto val="1"/>
        <c:lblAlgn val="ctr"/>
        <c:lblOffset val="100"/>
        <c:noMultiLvlLbl val="0"/>
      </c:catAx>
      <c:valAx>
        <c:axId val="695857840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'[Combined Analysis.xlsx]Survey Data'!$AV$89:$AV$97</c:f>
              <c:strCache>
                <c:ptCount val="9"/>
                <c:pt idx="0">
                  <c:v>Paths</c:v>
                </c:pt>
                <c:pt idx="1">
                  <c:v>Entrances &amp; Exits</c:v>
                </c:pt>
                <c:pt idx="2">
                  <c:v>Parking</c:v>
                </c:pt>
                <c:pt idx="3">
                  <c:v>Visitor Facilitiea</c:v>
                </c:pt>
                <c:pt idx="4">
                  <c:v>Rest Points</c:v>
                </c:pt>
                <c:pt idx="5">
                  <c:v>Interpretation</c:v>
                </c:pt>
                <c:pt idx="6">
                  <c:v>Website</c:v>
                </c:pt>
                <c:pt idx="7">
                  <c:v>Toilets</c:v>
                </c:pt>
                <c:pt idx="8">
                  <c:v>Other Park users</c:v>
                </c:pt>
              </c:strCache>
            </c:strRef>
          </c:cat>
          <c:val>
            <c:numRef>
              <c:f>'[Combined Analysis.xlsx]Survey Data'!$AX$89:$AX$97</c:f>
              <c:numCache>
                <c:formatCode>0.0</c:formatCode>
                <c:ptCount val="9"/>
                <c:pt idx="0">
                  <c:v>3.6493506493506493</c:v>
                </c:pt>
                <c:pt idx="1">
                  <c:v>4.0129870129870131</c:v>
                </c:pt>
                <c:pt idx="2">
                  <c:v>3.9090909090909092</c:v>
                </c:pt>
                <c:pt idx="3">
                  <c:v>3.4935064935064934</c:v>
                </c:pt>
                <c:pt idx="4">
                  <c:v>3.6753246753246751</c:v>
                </c:pt>
                <c:pt idx="5">
                  <c:v>3.9610389610389611</c:v>
                </c:pt>
                <c:pt idx="6">
                  <c:v>4.2467532467532472</c:v>
                </c:pt>
                <c:pt idx="7">
                  <c:v>2.883116883116883</c:v>
                </c:pt>
                <c:pt idx="8">
                  <c:v>3.4545454545454546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F3-4914-B651-72847602C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58928"/>
        <c:axId val="695859472"/>
      </c:barChart>
      <c:catAx>
        <c:axId val="69585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9472"/>
        <c:crosses val="autoZero"/>
        <c:auto val="1"/>
        <c:lblAlgn val="ctr"/>
        <c:lblOffset val="100"/>
        <c:noMultiLvlLbl val="0"/>
      </c:catAx>
      <c:valAx>
        <c:axId val="695859472"/>
        <c:scaling>
          <c:orientation val="minMax"/>
          <c:max val="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95858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Data'!$BE$85:$BE$92</c:f>
              <c:strCache>
                <c:ptCount val="8"/>
                <c:pt idx="0">
                  <c:v>Dog fouling</c:v>
                </c:pt>
                <c:pt idx="1">
                  <c:v>Connectivity</c:v>
                </c:pt>
                <c:pt idx="2">
                  <c:v>Vegetation Management</c:v>
                </c:pt>
                <c:pt idx="3">
                  <c:v>Path gradient</c:v>
                </c:pt>
                <c:pt idx="4">
                  <c:v>Signage</c:v>
                </c:pt>
                <c:pt idx="5">
                  <c:v>Belvoir bridge</c:v>
                </c:pt>
                <c:pt idx="6">
                  <c:v>Development issues</c:v>
                </c:pt>
                <c:pt idx="7">
                  <c:v>Path surfaces</c:v>
                </c:pt>
              </c:strCache>
            </c:strRef>
          </c:cat>
          <c:val>
            <c:numRef>
              <c:f>'Survey Data'!$BD$85:$BD$92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61648"/>
        <c:axId val="695863280"/>
      </c:barChart>
      <c:catAx>
        <c:axId val="69586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3280"/>
        <c:crosses val="autoZero"/>
        <c:auto val="1"/>
        <c:lblAlgn val="ctr"/>
        <c:lblOffset val="100"/>
        <c:noMultiLvlLbl val="0"/>
      </c:catAx>
      <c:valAx>
        <c:axId val="695863280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1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Data'!$BL$89:$BL$95</c:f>
              <c:strCache>
                <c:ptCount val="7"/>
                <c:pt idx="0">
                  <c:v>Bins</c:v>
                </c:pt>
                <c:pt idx="1">
                  <c:v>Vandalised seats</c:v>
                </c:pt>
                <c:pt idx="2">
                  <c:v>Erosion</c:v>
                </c:pt>
                <c:pt idx="3">
                  <c:v>Isolated</c:v>
                </c:pt>
                <c:pt idx="4">
                  <c:v>Path surface</c:v>
                </c:pt>
                <c:pt idx="5">
                  <c:v>Other users</c:v>
                </c:pt>
                <c:pt idx="6">
                  <c:v>Shared use</c:v>
                </c:pt>
              </c:strCache>
            </c:strRef>
          </c:cat>
          <c:val>
            <c:numRef>
              <c:f>'Survey Data'!$BK$89:$BK$95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65456"/>
        <c:axId val="695860016"/>
      </c:barChart>
      <c:catAx>
        <c:axId val="69586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0016"/>
        <c:crosses val="autoZero"/>
        <c:auto val="1"/>
        <c:lblAlgn val="ctr"/>
        <c:lblOffset val="100"/>
        <c:noMultiLvlLbl val="0"/>
      </c:catAx>
      <c:valAx>
        <c:axId val="695860016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54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D4-4BA7-8ED1-BC3F92B3E749}"/>
              </c:ext>
            </c:extLst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D4-4BA7-8ED1-BC3F92B3E749}"/>
              </c:ext>
            </c:extLst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D4-4BA7-8ED1-BC3F92B3E749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D4-4BA7-8ED1-BC3F92B3E749}"/>
              </c:ext>
            </c:extLst>
          </c:dPt>
          <c:dLbls>
            <c:dLbl>
              <c:idx val="0"/>
              <c:layout>
                <c:manualLayout>
                  <c:x val="-0.10623957618328667"/>
                  <c:y val="-0.242738580822554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D4-4BA7-8ED1-BC3F92B3E7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460046837864304E-2"/>
                  <c:y val="1.94862696932478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0D4-4BA7-8ED1-BC3F92B3E7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053855570929792E-2"/>
                  <c:y val="8.02387703629572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D4-4BA7-8ED1-BC3F92B3E7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'Survey Data'!$BH$33:$BH$36</c:f>
              <c:strCache>
                <c:ptCount val="4"/>
                <c:pt idx="0">
                  <c:v>NI</c:v>
                </c:pt>
                <c:pt idx="1">
                  <c:v>RoI</c:v>
                </c:pt>
                <c:pt idx="2">
                  <c:v>UK</c:v>
                </c:pt>
                <c:pt idx="3">
                  <c:v>Global</c:v>
                </c:pt>
              </c:strCache>
            </c:strRef>
          </c:cat>
          <c:val>
            <c:numRef>
              <c:f>'Survey Data'!$BI$33:$BI$36</c:f>
              <c:numCache>
                <c:formatCode>General</c:formatCode>
                <c:ptCount val="4"/>
                <c:pt idx="0">
                  <c:v>67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0D4-4BA7-8ED1-BC3F92B3E74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Data'!$BH$6:$BH$29</c:f>
              <c:strCache>
                <c:ptCount val="24"/>
                <c:pt idx="0">
                  <c:v>BT3</c:v>
                </c:pt>
                <c:pt idx="1">
                  <c:v>BT4</c:v>
                </c:pt>
                <c:pt idx="2">
                  <c:v>BT5</c:v>
                </c:pt>
                <c:pt idx="3">
                  <c:v>BT6</c:v>
                </c:pt>
                <c:pt idx="4">
                  <c:v>BT7</c:v>
                </c:pt>
                <c:pt idx="5">
                  <c:v>BT8</c:v>
                </c:pt>
                <c:pt idx="6">
                  <c:v>BT9</c:v>
                </c:pt>
                <c:pt idx="7">
                  <c:v>BT10</c:v>
                </c:pt>
                <c:pt idx="8">
                  <c:v>BT11</c:v>
                </c:pt>
                <c:pt idx="9">
                  <c:v>BT12</c:v>
                </c:pt>
                <c:pt idx="10">
                  <c:v>BT13</c:v>
                </c:pt>
                <c:pt idx="11">
                  <c:v>BT14</c:v>
                </c:pt>
                <c:pt idx="12">
                  <c:v>BT15</c:v>
                </c:pt>
                <c:pt idx="13">
                  <c:v>BT17</c:v>
                </c:pt>
                <c:pt idx="14">
                  <c:v>BT25</c:v>
                </c:pt>
                <c:pt idx="15">
                  <c:v>BT27</c:v>
                </c:pt>
                <c:pt idx="16">
                  <c:v>BT28</c:v>
                </c:pt>
                <c:pt idx="17">
                  <c:v>BT30</c:v>
                </c:pt>
                <c:pt idx="18">
                  <c:v>BT32</c:v>
                </c:pt>
                <c:pt idx="19">
                  <c:v>BT37</c:v>
                </c:pt>
                <c:pt idx="20">
                  <c:v>BT38</c:v>
                </c:pt>
                <c:pt idx="21">
                  <c:v>Ireland</c:v>
                </c:pt>
                <c:pt idx="22">
                  <c:v>UK</c:v>
                </c:pt>
                <c:pt idx="23">
                  <c:v>Global</c:v>
                </c:pt>
              </c:strCache>
            </c:strRef>
          </c:cat>
          <c:val>
            <c:numRef>
              <c:f>'Survey Data'!$BI$6:$BI$29</c:f>
              <c:numCache>
                <c:formatCode>General</c:formatCode>
                <c:ptCount val="2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10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4</c:v>
                </c:pt>
                <c:pt idx="2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E-4F59-B7DC-CD80E3546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862736"/>
        <c:axId val="695860560"/>
      </c:barChart>
      <c:catAx>
        <c:axId val="6958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0560"/>
        <c:crosses val="autoZero"/>
        <c:auto val="1"/>
        <c:lblAlgn val="ctr"/>
        <c:lblOffset val="100"/>
        <c:noMultiLvlLbl val="0"/>
      </c:catAx>
      <c:valAx>
        <c:axId val="69586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Data'!$BR$5:$CI$5</c:f>
              <c:strCache>
                <c:ptCount val="18"/>
                <c:pt idx="0">
                  <c:v>Lagan Lands East</c:v>
                </c:pt>
                <c:pt idx="1">
                  <c:v>Lagan Meadows</c:v>
                </c:pt>
                <c:pt idx="2">
                  <c:v>Belvoir Forest</c:v>
                </c:pt>
                <c:pt idx="3">
                  <c:v>Morelands Meadow</c:v>
                </c:pt>
                <c:pt idx="4">
                  <c:v>Clement Wilson Park</c:v>
                </c:pt>
                <c:pt idx="5">
                  <c:v>Barnett's Demesne</c:v>
                </c:pt>
                <c:pt idx="6">
                  <c:v>Minnowburn</c:v>
                </c:pt>
                <c:pt idx="7">
                  <c:v>Giants Ring</c:v>
                </c:pt>
                <c:pt idx="8">
                  <c:v>Mary Peter's Track</c:v>
                </c:pt>
                <c:pt idx="9">
                  <c:v>Glenmore Parkland Trail</c:v>
                </c:pt>
                <c:pt idx="10">
                  <c:v>Sir Thomas and Lady Dixon Park</c:v>
                </c:pt>
                <c:pt idx="11">
                  <c:v>McIlroy Park</c:v>
                </c:pt>
                <c:pt idx="12">
                  <c:v>Jubilee Park</c:v>
                </c:pt>
                <c:pt idx="13">
                  <c:v>Derriaghy Glen</c:v>
                </c:pt>
                <c:pt idx="14">
                  <c:v>Castle Gardens</c:v>
                </c:pt>
                <c:pt idx="15">
                  <c:v>Old Warren</c:v>
                </c:pt>
                <c:pt idx="16">
                  <c:v>Blaris Road</c:v>
                </c:pt>
                <c:pt idx="17">
                  <c:v>Sprucefield and the Maze</c:v>
                </c:pt>
              </c:strCache>
            </c:strRef>
          </c:cat>
          <c:val>
            <c:numRef>
              <c:f>'Survey Data'!$BR$83:$CI$83</c:f>
              <c:numCache>
                <c:formatCode>General</c:formatCode>
                <c:ptCount val="18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63824"/>
        <c:axId val="695864368"/>
      </c:barChart>
      <c:catAx>
        <c:axId val="69586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4368"/>
        <c:crosses val="autoZero"/>
        <c:auto val="1"/>
        <c:lblAlgn val="ctr"/>
        <c:lblOffset val="100"/>
        <c:noMultiLvlLbl val="0"/>
      </c:catAx>
      <c:valAx>
        <c:axId val="69586436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3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'Survey Data'!$BN$85:$BN$89</c:f>
              <c:strCache>
                <c:ptCount val="5"/>
                <c:pt idx="0">
                  <c:v>Section 1</c:v>
                </c:pt>
                <c:pt idx="1">
                  <c:v>Section 2</c:v>
                </c:pt>
                <c:pt idx="2">
                  <c:v>Section 3</c:v>
                </c:pt>
                <c:pt idx="3">
                  <c:v>Section 4</c:v>
                </c:pt>
                <c:pt idx="4">
                  <c:v>Section 5</c:v>
                </c:pt>
              </c:strCache>
            </c:strRef>
          </c:cat>
          <c:val>
            <c:numRef>
              <c:f>'Survey Data'!$BO$85:$BO$89</c:f>
              <c:numCache>
                <c:formatCode>General</c:formatCode>
                <c:ptCount val="5"/>
                <c:pt idx="0">
                  <c:v>24</c:v>
                </c:pt>
                <c:pt idx="1">
                  <c:v>18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D4-45F2-B4D3-D08CE313F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5864912"/>
        <c:axId val="695853488"/>
      </c:barChart>
      <c:catAx>
        <c:axId val="695864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3488"/>
        <c:crosses val="autoZero"/>
        <c:auto val="1"/>
        <c:lblAlgn val="ctr"/>
        <c:lblOffset val="100"/>
        <c:noMultiLvlLbl val="0"/>
      </c:catAx>
      <c:valAx>
        <c:axId val="695853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Data'!$CV$86:$CV$91</c:f>
              <c:strCache>
                <c:ptCount val="6"/>
                <c:pt idx="0">
                  <c:v>LVRP</c:v>
                </c:pt>
                <c:pt idx="1">
                  <c:v>Individual</c:v>
                </c:pt>
                <c:pt idx="2">
                  <c:v>Local Gov't</c:v>
                </c:pt>
                <c:pt idx="3">
                  <c:v>Central Gov't</c:v>
                </c:pt>
                <c:pt idx="4">
                  <c:v>Nobody</c:v>
                </c:pt>
                <c:pt idx="5">
                  <c:v>Other</c:v>
                </c:pt>
              </c:strCache>
            </c:strRef>
          </c:cat>
          <c:val>
            <c:numRef>
              <c:f>'Survey Data'!$CW$86:$CW$91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23</c:v>
                </c:pt>
                <c:pt idx="3">
                  <c:v>24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3B-48E1-88A9-553666BEE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66000"/>
        <c:axId val="695852944"/>
      </c:barChart>
      <c:catAx>
        <c:axId val="695866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2944"/>
        <c:crosses val="autoZero"/>
        <c:auto val="1"/>
        <c:lblAlgn val="ctr"/>
        <c:lblOffset val="100"/>
        <c:noMultiLvlLbl val="0"/>
      </c:catAx>
      <c:valAx>
        <c:axId val="695852944"/>
        <c:scaling>
          <c:orientation val="minMax"/>
          <c:max val="4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'Survey Data'!$CL$86:$CL$90</c:f>
              <c:strCache>
                <c:ptCount val="5"/>
                <c:pt idx="0">
                  <c:v>Very important</c:v>
                </c:pt>
                <c:pt idx="1">
                  <c:v>Quite important</c:v>
                </c:pt>
                <c:pt idx="2">
                  <c:v>Fairly important</c:v>
                </c:pt>
                <c:pt idx="3">
                  <c:v>Slightly important</c:v>
                </c:pt>
                <c:pt idx="4">
                  <c:v>Not at all important</c:v>
                </c:pt>
              </c:strCache>
            </c:strRef>
          </c:cat>
          <c:val>
            <c:numRef>
              <c:f>'Survey Data'!$CP$86:$CP$90</c:f>
              <c:numCache>
                <c:formatCode>0</c:formatCode>
                <c:ptCount val="5"/>
                <c:pt idx="0">
                  <c:v>76.623376623376629</c:v>
                </c:pt>
                <c:pt idx="1">
                  <c:v>19.480519480519483</c:v>
                </c:pt>
                <c:pt idx="2">
                  <c:v>3.8961038961038961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54032"/>
        <c:axId val="695854576"/>
      </c:barChart>
      <c:catAx>
        <c:axId val="695854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4576"/>
        <c:crosses val="autoZero"/>
        <c:auto val="1"/>
        <c:lblAlgn val="ctr"/>
        <c:lblOffset val="100"/>
        <c:noMultiLvlLbl val="0"/>
      </c:catAx>
      <c:valAx>
        <c:axId val="695854576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Seasonal Variation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'Master sheet'!$AC$741:$AC$752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'Master sheet'!$AJ$741:$AJ$752</c:f>
              <c:numCache>
                <c:formatCode>General</c:formatCode>
                <c:ptCount val="12"/>
                <c:pt idx="0">
                  <c:v>104523.16666666667</c:v>
                </c:pt>
                <c:pt idx="1">
                  <c:v>114662.66666666667</c:v>
                </c:pt>
                <c:pt idx="2">
                  <c:v>144402.66666666666</c:v>
                </c:pt>
                <c:pt idx="3">
                  <c:v>152787</c:v>
                </c:pt>
                <c:pt idx="4">
                  <c:v>156760.33333333334</c:v>
                </c:pt>
                <c:pt idx="5">
                  <c:v>177489.5</c:v>
                </c:pt>
                <c:pt idx="6">
                  <c:v>137147.66666666666</c:v>
                </c:pt>
                <c:pt idx="7">
                  <c:v>149517.08333333334</c:v>
                </c:pt>
                <c:pt idx="8">
                  <c:v>125166.64583333333</c:v>
                </c:pt>
                <c:pt idx="9">
                  <c:v>113361.16666666667</c:v>
                </c:pt>
                <c:pt idx="10">
                  <c:v>88549.333333333328</c:v>
                </c:pt>
                <c:pt idx="11">
                  <c:v>75485.333333333328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119456"/>
        <c:axId val="621108576"/>
      </c:lineChart>
      <c:catAx>
        <c:axId val="6211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08576"/>
        <c:crosses val="autoZero"/>
        <c:auto val="1"/>
        <c:lblAlgn val="ctr"/>
        <c:lblOffset val="100"/>
        <c:noMultiLvlLbl val="0"/>
      </c:catAx>
      <c:valAx>
        <c:axId val="621108576"/>
        <c:scaling>
          <c:orientation val="minMax"/>
          <c:max val="1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1945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'Survey Data'!$CQ$86:$CQ$90</c:f>
              <c:strCache>
                <c:ptCount val="5"/>
                <c:pt idx="0">
                  <c:v>Very important</c:v>
                </c:pt>
                <c:pt idx="1">
                  <c:v>Quite important</c:v>
                </c:pt>
                <c:pt idx="2">
                  <c:v>Fairly important</c:v>
                </c:pt>
                <c:pt idx="3">
                  <c:v>Slightly important</c:v>
                </c:pt>
                <c:pt idx="4">
                  <c:v>Not at all important</c:v>
                </c:pt>
              </c:strCache>
            </c:strRef>
          </c:cat>
          <c:val>
            <c:numRef>
              <c:f>'Survey Data'!$CU$86:$CU$90</c:f>
              <c:numCache>
                <c:formatCode>0</c:formatCode>
                <c:ptCount val="5"/>
                <c:pt idx="0">
                  <c:v>57.142857142857139</c:v>
                </c:pt>
                <c:pt idx="1">
                  <c:v>27.27272727272727</c:v>
                </c:pt>
                <c:pt idx="2">
                  <c:v>15.584415584415584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55120"/>
        <c:axId val="621114016"/>
      </c:barChart>
      <c:catAx>
        <c:axId val="695855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14016"/>
        <c:crosses val="autoZero"/>
        <c:auto val="1"/>
        <c:lblAlgn val="ctr"/>
        <c:lblOffset val="100"/>
        <c:noMultiLvlLbl val="0"/>
      </c:catAx>
      <c:valAx>
        <c:axId val="62111401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Data'!$DD$6:$DD$16</c:f>
              <c:strCache>
                <c:ptCount val="11"/>
                <c:pt idx="0">
                  <c:v>The barge being brought here</c:v>
                </c:pt>
                <c:pt idx="1">
                  <c:v>Glenmore path development</c:v>
                </c:pt>
                <c:pt idx="2">
                  <c:v>Path improvements</c:v>
                </c:pt>
                <c:pt idx="3">
                  <c:v>The new bridge at Cutter’s Wharf</c:v>
                </c:pt>
                <c:pt idx="4">
                  <c:v>Repairs to benches</c:v>
                </c:pt>
                <c:pt idx="5">
                  <c:v>Repaired benches, grass cut, path widened</c:v>
                </c:pt>
                <c:pt idx="6">
                  <c:v>Improved invasive species management </c:v>
                </c:pt>
                <c:pt idx="7">
                  <c:v>Wildlife protection areas for the bees etc</c:v>
                </c:pt>
                <c:pt idx="8">
                  <c:v>Vegetation and verge management</c:v>
                </c:pt>
                <c:pt idx="9">
                  <c:v>Locks cleared</c:v>
                </c:pt>
                <c:pt idx="10">
                  <c:v>Lagan Gateway project</c:v>
                </c:pt>
              </c:strCache>
            </c:strRef>
          </c:cat>
          <c:val>
            <c:numRef>
              <c:f>'Survey Data'!$DE$6:$DE$16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25</c:v>
                </c:pt>
                <c:pt idx="1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7152"/>
        <c:axId val="702314976"/>
      </c:barChart>
      <c:catAx>
        <c:axId val="70231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4976"/>
        <c:crosses val="autoZero"/>
        <c:auto val="1"/>
        <c:lblAlgn val="ctr"/>
        <c:lblOffset val="100"/>
        <c:noMultiLvlLbl val="0"/>
      </c:catAx>
      <c:valAx>
        <c:axId val="702314976"/>
        <c:scaling>
          <c:orientation val="minMax"/>
          <c:max val="30"/>
        </c:scaling>
        <c:delete val="1"/>
        <c:axPos val="b"/>
        <c:numFmt formatCode="General" sourceLinked="1"/>
        <c:majorTickMark val="none"/>
        <c:minorTickMark val="none"/>
        <c:tickLblPos val="nextTo"/>
        <c:crossAx val="702317152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Data'!$DH$6:$DH$22</c:f>
              <c:strCache>
                <c:ptCount val="17"/>
                <c:pt idx="0">
                  <c:v>More bins</c:v>
                </c:pt>
                <c:pt idx="1">
                  <c:v>More nature trails</c:v>
                </c:pt>
                <c:pt idx="2">
                  <c:v>A working audio trail</c:v>
                </c:pt>
                <c:pt idx="3">
                  <c:v>Invasive species control</c:v>
                </c:pt>
                <c:pt idx="4">
                  <c:v>Maintenance to locks</c:v>
                </c:pt>
                <c:pt idx="5">
                  <c:v>Graffiti cleaned</c:v>
                </c:pt>
                <c:pt idx="6">
                  <c:v>Vandal proof seats</c:v>
                </c:pt>
                <c:pt idx="7">
                  <c:v>Toilets</c:v>
                </c:pt>
                <c:pt idx="8">
                  <c:v>User management - improved safety</c:v>
                </c:pt>
                <c:pt idx="9">
                  <c:v>Dog mess McIlroy Park</c:v>
                </c:pt>
                <c:pt idx="10">
                  <c:v>Improved maintenance</c:v>
                </c:pt>
                <c:pt idx="11">
                  <c:v>Protect large trees</c:v>
                </c:pt>
                <c:pt idx="12">
                  <c:v>Link Lagan Gateway to Belvoir</c:v>
                </c:pt>
                <c:pt idx="13">
                  <c:v>Surfacing of towpath</c:v>
                </c:pt>
                <c:pt idx="14">
                  <c:v>Repairs to stiles &amp; fences at Morelands meadow</c:v>
                </c:pt>
                <c:pt idx="15">
                  <c:v>Belvoir footbridge repaired and maintained</c:v>
                </c:pt>
                <c:pt idx="16">
                  <c:v>Repairs to stiles &amp; fences at Lagan meadows</c:v>
                </c:pt>
              </c:strCache>
            </c:strRef>
          </c:cat>
          <c:val>
            <c:numRef>
              <c:f>'Survey Data'!$DI$6:$DI$22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13</c:v>
                </c:pt>
                <c:pt idx="14">
                  <c:v>32</c:v>
                </c:pt>
                <c:pt idx="15">
                  <c:v>43</c:v>
                </c:pt>
                <c:pt idx="16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2800"/>
        <c:axId val="702308992"/>
      </c:barChart>
      <c:catAx>
        <c:axId val="70231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08992"/>
        <c:crosses val="autoZero"/>
        <c:auto val="1"/>
        <c:lblAlgn val="ctr"/>
        <c:lblOffset val="100"/>
        <c:noMultiLvlLbl val="0"/>
      </c:catAx>
      <c:valAx>
        <c:axId val="702308992"/>
        <c:scaling>
          <c:orientation val="minMax"/>
          <c:max val="50"/>
        </c:scaling>
        <c:delete val="1"/>
        <c:axPos val="b"/>
        <c:numFmt formatCode="General" sourceLinked="1"/>
        <c:majorTickMark val="out"/>
        <c:minorTickMark val="none"/>
        <c:tickLblPos val="nextTo"/>
        <c:crossAx val="702312800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Data'!$DK$86:$DK$90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Undecided</c:v>
                </c:pt>
                <c:pt idx="3">
                  <c:v>Dissagree</c:v>
                </c:pt>
                <c:pt idx="4">
                  <c:v>Strongly dissagree</c:v>
                </c:pt>
              </c:strCache>
            </c:strRef>
          </c:cat>
          <c:val>
            <c:numRef>
              <c:f>'Survey Data'!$DL$86:$DL$90</c:f>
              <c:numCache>
                <c:formatCode>General</c:formatCode>
                <c:ptCount val="5"/>
                <c:pt idx="0">
                  <c:v>77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7-4AAC-8722-46FE110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7696"/>
        <c:axId val="702308448"/>
      </c:barChart>
      <c:catAx>
        <c:axId val="702317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08448"/>
        <c:crosses val="autoZero"/>
        <c:auto val="1"/>
        <c:lblAlgn val="ctr"/>
        <c:lblOffset val="100"/>
        <c:noMultiLvlLbl val="0"/>
      </c:catAx>
      <c:valAx>
        <c:axId val="70230844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Data'!$DK$86:$DK$90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Undecided</c:v>
                </c:pt>
                <c:pt idx="3">
                  <c:v>Dissagree</c:v>
                </c:pt>
                <c:pt idx="4">
                  <c:v>Strongly dissagree</c:v>
                </c:pt>
              </c:strCache>
            </c:strRef>
          </c:cat>
          <c:val>
            <c:numRef>
              <c:f>'Survey Data'!$DM$86:$DM$90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32-41B7-AE2B-FA43BA2B1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8240"/>
        <c:axId val="702311168"/>
      </c:barChart>
      <c:catAx>
        <c:axId val="702318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1168"/>
        <c:crosses val="autoZero"/>
        <c:auto val="1"/>
        <c:lblAlgn val="ctr"/>
        <c:lblOffset val="100"/>
        <c:noMultiLvlLbl val="0"/>
      </c:catAx>
      <c:valAx>
        <c:axId val="70231116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Data'!$DK$86:$DK$90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Undecided</c:v>
                </c:pt>
                <c:pt idx="3">
                  <c:v>Dissagree</c:v>
                </c:pt>
                <c:pt idx="4">
                  <c:v>Strongly dissagree</c:v>
                </c:pt>
              </c:strCache>
            </c:strRef>
          </c:cat>
          <c:val>
            <c:numRef>
              <c:f>'Survey Data'!$DN$86:$DN$90</c:f>
              <c:numCache>
                <c:formatCode>General</c:formatCode>
                <c:ptCount val="5"/>
                <c:pt idx="0">
                  <c:v>64</c:v>
                </c:pt>
                <c:pt idx="1">
                  <c:v>12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22-4007-B46F-AFAC04030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4432"/>
        <c:axId val="702311712"/>
      </c:barChart>
      <c:catAx>
        <c:axId val="70231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1712"/>
        <c:crosses val="autoZero"/>
        <c:auto val="1"/>
        <c:lblAlgn val="ctr"/>
        <c:lblOffset val="100"/>
        <c:noMultiLvlLbl val="0"/>
      </c:catAx>
      <c:valAx>
        <c:axId val="70231171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Data'!$DK$86:$DK$90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Undecided</c:v>
                </c:pt>
                <c:pt idx="3">
                  <c:v>Dissagree</c:v>
                </c:pt>
                <c:pt idx="4">
                  <c:v>Strongly dissagree</c:v>
                </c:pt>
              </c:strCache>
            </c:strRef>
          </c:cat>
          <c:val>
            <c:numRef>
              <c:f>'Survey Data'!$DO$86:$DO$90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54-44DA-AEC6-FD4C5AB38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9328"/>
        <c:axId val="702313344"/>
      </c:barChart>
      <c:catAx>
        <c:axId val="702319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3344"/>
        <c:crosses val="autoZero"/>
        <c:auto val="1"/>
        <c:lblAlgn val="ctr"/>
        <c:lblOffset val="100"/>
        <c:noMultiLvlLbl val="0"/>
      </c:catAx>
      <c:valAx>
        <c:axId val="70231334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Data'!$DK$86:$DK$90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Undecided</c:v>
                </c:pt>
                <c:pt idx="3">
                  <c:v>Dissagree</c:v>
                </c:pt>
                <c:pt idx="4">
                  <c:v>Strongly dissagree</c:v>
                </c:pt>
              </c:strCache>
            </c:strRef>
          </c:cat>
          <c:val>
            <c:numRef>
              <c:f>'Survey Data'!$DP$86:$DP$90</c:f>
              <c:numCache>
                <c:formatCode>General</c:formatCode>
                <c:ptCount val="5"/>
                <c:pt idx="0">
                  <c:v>56</c:v>
                </c:pt>
                <c:pt idx="1">
                  <c:v>14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D-4280-8BE8-4E87DF171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9872"/>
        <c:axId val="702313888"/>
      </c:barChart>
      <c:catAx>
        <c:axId val="702319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3888"/>
        <c:crosses val="autoZero"/>
        <c:auto val="1"/>
        <c:lblAlgn val="ctr"/>
        <c:lblOffset val="100"/>
        <c:noMultiLvlLbl val="0"/>
      </c:catAx>
      <c:valAx>
        <c:axId val="70231388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Data'!$DK$86:$DK$90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Undecided</c:v>
                </c:pt>
                <c:pt idx="3">
                  <c:v>Dissagree</c:v>
                </c:pt>
                <c:pt idx="4">
                  <c:v>Strongly dissagree</c:v>
                </c:pt>
              </c:strCache>
            </c:strRef>
          </c:cat>
          <c:val>
            <c:numRef>
              <c:f>'Survey Data'!$DQ$86:$DQ$90</c:f>
              <c:numCache>
                <c:formatCode>General</c:formatCode>
                <c:ptCount val="5"/>
                <c:pt idx="0">
                  <c:v>70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40-41F3-B8FD-C92CC4E41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16064"/>
        <c:axId val="702320416"/>
      </c:barChart>
      <c:catAx>
        <c:axId val="702316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20416"/>
        <c:crosses val="autoZero"/>
        <c:auto val="1"/>
        <c:lblAlgn val="ctr"/>
        <c:lblOffset val="100"/>
        <c:noMultiLvlLbl val="0"/>
      </c:catAx>
      <c:valAx>
        <c:axId val="70232041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'Yearly Figures'!$D$9:$D$20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'Yearly Figures'!$E$9:$E$20</c:f>
              <c:numCache>
                <c:formatCode>General</c:formatCode>
                <c:ptCount val="12"/>
                <c:pt idx="0">
                  <c:v>1.0804609999999999</c:v>
                </c:pt>
                <c:pt idx="1">
                  <c:v>1.071655</c:v>
                </c:pt>
                <c:pt idx="2">
                  <c:v>1.2544139999999999</c:v>
                </c:pt>
                <c:pt idx="3">
                  <c:v>1.2573540000000001</c:v>
                </c:pt>
                <c:pt idx="4">
                  <c:v>1.296141</c:v>
                </c:pt>
                <c:pt idx="5">
                  <c:v>1.3747370000000001</c:v>
                </c:pt>
                <c:pt idx="6">
                  <c:v>1.426941</c:v>
                </c:pt>
                <c:pt idx="7">
                  <c:v>1.327048</c:v>
                </c:pt>
                <c:pt idx="8">
                  <c:v>1.3276760000000001</c:v>
                </c:pt>
                <c:pt idx="9">
                  <c:v>1.9730620000000001</c:v>
                </c:pt>
                <c:pt idx="10">
                  <c:v>1.809744</c:v>
                </c:pt>
                <c:pt idx="11">
                  <c:v>1.805331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C9-49AC-A306-9324C682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21111296"/>
        <c:axId val="621113472"/>
      </c:barChart>
      <c:catAx>
        <c:axId val="6211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21113472"/>
        <c:crosses val="autoZero"/>
        <c:auto val="1"/>
        <c:lblAlgn val="ctr"/>
        <c:lblOffset val="100"/>
        <c:noMultiLvlLbl val="0"/>
      </c:catAx>
      <c:valAx>
        <c:axId val="62111347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2111129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Number of Visitors to Lock Keeper's Cottage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'LKC Visitor Centre Only'!$R$5:$R$18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'LKC Visitor Centre Only'!$S$5:$S$18</c:f>
              <c:numCache>
                <c:formatCode>General</c:formatCode>
                <c:ptCount val="14"/>
                <c:pt idx="0">
                  <c:v>8054</c:v>
                </c:pt>
                <c:pt idx="1">
                  <c:v>14752</c:v>
                </c:pt>
                <c:pt idx="2">
                  <c:v>11405</c:v>
                </c:pt>
                <c:pt idx="3">
                  <c:v>6959</c:v>
                </c:pt>
                <c:pt idx="4">
                  <c:v>8161</c:v>
                </c:pt>
                <c:pt idx="5">
                  <c:v>10461</c:v>
                </c:pt>
                <c:pt idx="6">
                  <c:v>11098</c:v>
                </c:pt>
                <c:pt idx="7">
                  <c:v>12884</c:v>
                </c:pt>
                <c:pt idx="8">
                  <c:v>11367</c:v>
                </c:pt>
                <c:pt idx="9">
                  <c:v>9952</c:v>
                </c:pt>
                <c:pt idx="10">
                  <c:v>10777</c:v>
                </c:pt>
                <c:pt idx="11">
                  <c:v>3098</c:v>
                </c:pt>
                <c:pt idx="12">
                  <c:v>0</c:v>
                </c:pt>
                <c:pt idx="13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DB-4DC4-A209-13C7C0D7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91"/>
        <c:axId val="621121088"/>
        <c:axId val="621121632"/>
      </c:barChart>
      <c:catAx>
        <c:axId val="62112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21632"/>
        <c:crosses val="autoZero"/>
        <c:auto val="1"/>
        <c:lblAlgn val="ctr"/>
        <c:lblOffset val="100"/>
        <c:noMultiLvlLbl val="0"/>
      </c:catAx>
      <c:valAx>
        <c:axId val="621121632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21088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Seasonal Variation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'Master sheet'!$AC$741:$AC$752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'Master sheet'!$AJ$741:$AJ$752</c:f>
              <c:numCache>
                <c:formatCode>General</c:formatCode>
                <c:ptCount val="12"/>
                <c:pt idx="0">
                  <c:v>104523.16666666667</c:v>
                </c:pt>
                <c:pt idx="1">
                  <c:v>114662.66666666667</c:v>
                </c:pt>
                <c:pt idx="2">
                  <c:v>144402.66666666666</c:v>
                </c:pt>
                <c:pt idx="3">
                  <c:v>152787</c:v>
                </c:pt>
                <c:pt idx="4">
                  <c:v>156760.33333333334</c:v>
                </c:pt>
                <c:pt idx="5">
                  <c:v>177489.5</c:v>
                </c:pt>
                <c:pt idx="6">
                  <c:v>137147.66666666666</c:v>
                </c:pt>
                <c:pt idx="7">
                  <c:v>149517.08333333334</c:v>
                </c:pt>
                <c:pt idx="8">
                  <c:v>125166.64583333333</c:v>
                </c:pt>
                <c:pt idx="9">
                  <c:v>113361.16666666667</c:v>
                </c:pt>
                <c:pt idx="10">
                  <c:v>88549.333333333328</c:v>
                </c:pt>
                <c:pt idx="11">
                  <c:v>75485.333333333328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115648"/>
        <c:axId val="621115104"/>
      </c:lineChart>
      <c:catAx>
        <c:axId val="6211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15104"/>
        <c:crosses val="autoZero"/>
        <c:auto val="1"/>
        <c:lblAlgn val="ctr"/>
        <c:lblOffset val="100"/>
        <c:noMultiLvlLbl val="0"/>
      </c:catAx>
      <c:valAx>
        <c:axId val="621115104"/>
        <c:scaling>
          <c:orientation val="minMax"/>
          <c:max val="18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2111564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9021096701915E-2"/>
          <c:y val="2.7133737277054686E-2"/>
          <c:w val="0.84158195780659617"/>
          <c:h val="0.46340630955534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'Yearly Figures'!$M$76:$R$76</c:f>
              <c:strCache>
                <c:ptCount val="6"/>
                <c:pt idx="0">
                  <c:v>Lambeg</c:v>
                </c:pt>
                <c:pt idx="1">
                  <c:v>Drumbridge</c:v>
                </c:pt>
                <c:pt idx="2">
                  <c:v>Redbridge</c:v>
                </c:pt>
                <c:pt idx="3">
                  <c:v>Moore's Bridge</c:v>
                </c:pt>
                <c:pt idx="4">
                  <c:v>Shaws Bridge</c:v>
                </c:pt>
                <c:pt idx="5">
                  <c:v>Stranmillis</c:v>
                </c:pt>
              </c:strCache>
            </c:strRef>
          </c:cat>
          <c:val>
            <c:numRef>
              <c:f>'Yearly Figures'!$M$85:$R$85</c:f>
              <c:numCache>
                <c:formatCode>General</c:formatCode>
                <c:ptCount val="6"/>
                <c:pt idx="0">
                  <c:v>95942</c:v>
                </c:pt>
                <c:pt idx="1">
                  <c:v>133474</c:v>
                </c:pt>
                <c:pt idx="2">
                  <c:v>310689</c:v>
                </c:pt>
                <c:pt idx="3">
                  <c:v>138385</c:v>
                </c:pt>
                <c:pt idx="4">
                  <c:v>498295</c:v>
                </c:pt>
                <c:pt idx="5">
                  <c:v>250156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D0-4BAC-BDA7-DBE60DEA7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21110208"/>
        <c:axId val="621114560"/>
      </c:barChart>
      <c:catAx>
        <c:axId val="6211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14560"/>
        <c:crosses val="autoZero"/>
        <c:auto val="1"/>
        <c:lblAlgn val="ctr"/>
        <c:lblOffset val="100"/>
        <c:noMultiLvlLbl val="0"/>
      </c:catAx>
      <c:valAx>
        <c:axId val="621114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11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'[2022 Combined Analysis.xlsx]Comparisons'!$R$36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Analysis.xlsx]Comparisons'!$S$35:$V$35</c:f>
              <c:numCache>
                <c:formatCode>General</c:formatCode>
                <c:ptCount val="4"/>
                <c:pt idx="0">
                  <c:v>2009</c:v>
                </c:pt>
                <c:pt idx="1">
                  <c:v>2012</c:v>
                </c:pt>
                <c:pt idx="2">
                  <c:v>2017</c:v>
                </c:pt>
                <c:pt idx="3">
                  <c:v>2017</c:v>
                </c:pt>
              </c:numCache>
            </c:numRef>
          </c:cat>
          <c:val>
            <c:numRef>
              <c:f>'[2022 Combined Analysis.xlsx]Comparisons'!$S$36:$V$36</c:f>
              <c:numCache>
                <c:formatCode>0%</c:formatCode>
                <c:ptCount val="4"/>
                <c:pt idx="0">
                  <c:v>0.35</c:v>
                </c:pt>
                <c:pt idx="1">
                  <c:v>0.41</c:v>
                </c:pt>
                <c:pt idx="2">
                  <c:v>0.38</c:v>
                </c:pt>
                <c:pt idx="3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'[2022 Combined Analysis.xlsx]Comparisons'!$R$37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Analysis.xlsx]Comparisons'!$S$35:$V$35</c:f>
              <c:numCache>
                <c:formatCode>General</c:formatCode>
                <c:ptCount val="4"/>
                <c:pt idx="0">
                  <c:v>2009</c:v>
                </c:pt>
                <c:pt idx="1">
                  <c:v>2012</c:v>
                </c:pt>
                <c:pt idx="2">
                  <c:v>2017</c:v>
                </c:pt>
                <c:pt idx="3">
                  <c:v>2017</c:v>
                </c:pt>
              </c:numCache>
            </c:numRef>
          </c:cat>
          <c:val>
            <c:numRef>
              <c:f>'[2022 Combined Analysis.xlsx]Comparisons'!$S$37:$V$37</c:f>
              <c:numCache>
                <c:formatCode>0%</c:formatCode>
                <c:ptCount val="4"/>
                <c:pt idx="0">
                  <c:v>0.65</c:v>
                </c:pt>
                <c:pt idx="1">
                  <c:v>0.59</c:v>
                </c:pt>
                <c:pt idx="2">
                  <c:v>0.62</c:v>
                </c:pt>
                <c:pt idx="3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2310624"/>
        <c:axId val="702320960"/>
      </c:barChart>
      <c:catAx>
        <c:axId val="7023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20960"/>
        <c:crosses val="autoZero"/>
        <c:auto val="1"/>
        <c:lblAlgn val="ctr"/>
        <c:lblOffset val="100"/>
        <c:noMultiLvlLbl val="0"/>
      </c:catAx>
      <c:valAx>
        <c:axId val="702320960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023106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'[2022 Combined Analysis.xlsx]Comparisons'!$S$42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2009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2009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2009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2009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2009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 Combined Analysis.xlsx]Comparisons'!$R$43:$R$47</c:f>
              <c:strCache>
                <c:ptCount val="5"/>
                <c:pt idx="0">
                  <c:v>Other</c:v>
                </c:pt>
                <c:pt idx="1">
                  <c:v>Dog owner</c:v>
                </c:pt>
                <c:pt idx="2">
                  <c:v>Runner</c:v>
                </c:pt>
                <c:pt idx="3">
                  <c:v>Cyclist</c:v>
                </c:pt>
                <c:pt idx="4">
                  <c:v>Walker</c:v>
                </c:pt>
              </c:strCache>
            </c:strRef>
          </c:cat>
          <c:val>
            <c:numRef>
              <c:f>'[2022 Combined Analysis.xlsx]Comparisons'!$S$43:$S$47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31</c:v>
                </c:pt>
                <c:pt idx="4">
                  <c:v>53</c:v>
                </c:pt>
              </c:numCache>
            </c:numRef>
          </c:val>
        </c:ser>
        <c:ser>
          <c:idx val="1"/>
          <c:order val="1"/>
          <c:tx>
            <c:strRef>
              <c:f>'[2022 Combined Analysis.xlsx]Comparisons'!$T$42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2012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202</a:t>
                    </a:r>
                    <a:fld id="{F78B5BAF-50BF-4C5E-86B4-A415259920E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2012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2012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2012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 Combined Analysis.xlsx]Comparisons'!$R$43:$R$47</c:f>
              <c:strCache>
                <c:ptCount val="5"/>
                <c:pt idx="0">
                  <c:v>Other</c:v>
                </c:pt>
                <c:pt idx="1">
                  <c:v>Dog owner</c:v>
                </c:pt>
                <c:pt idx="2">
                  <c:v>Runner</c:v>
                </c:pt>
                <c:pt idx="3">
                  <c:v>Cyclist</c:v>
                </c:pt>
                <c:pt idx="4">
                  <c:v>Walker</c:v>
                </c:pt>
              </c:strCache>
            </c:strRef>
          </c:cat>
          <c:val>
            <c:numRef>
              <c:f>'[2022 Combined Analysis.xlsx]Comparisons'!$T$43:$T$47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25</c:v>
                </c:pt>
                <c:pt idx="4">
                  <c:v>62</c:v>
                </c:pt>
              </c:numCache>
            </c:numRef>
          </c:val>
        </c:ser>
        <c:ser>
          <c:idx val="2"/>
          <c:order val="2"/>
          <c:tx>
            <c:strRef>
              <c:f>'[2022 Combined Analysis.xlsx]Comparisons'!$U$42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2017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201</a:t>
                    </a:r>
                    <a:fld id="{F8ED3123-2287-4775-B325-C429266A008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2017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2017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2017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 Combined Analysis.xlsx]Comparisons'!$R$43:$R$47</c:f>
              <c:strCache>
                <c:ptCount val="5"/>
                <c:pt idx="0">
                  <c:v>Other</c:v>
                </c:pt>
                <c:pt idx="1">
                  <c:v>Dog owner</c:v>
                </c:pt>
                <c:pt idx="2">
                  <c:v>Runner</c:v>
                </c:pt>
                <c:pt idx="3">
                  <c:v>Cyclist</c:v>
                </c:pt>
                <c:pt idx="4">
                  <c:v>Walker</c:v>
                </c:pt>
              </c:strCache>
            </c:strRef>
          </c:cat>
          <c:val>
            <c:numRef>
              <c:f>'[2022 Combined Analysis.xlsx]Comparisons'!$U$43:$U$47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8</c:v>
                </c:pt>
                <c:pt idx="3">
                  <c:v>21</c:v>
                </c:pt>
                <c:pt idx="4">
                  <c:v>64</c:v>
                </c:pt>
              </c:numCache>
            </c:numRef>
          </c:val>
        </c:ser>
        <c:ser>
          <c:idx val="3"/>
          <c:order val="3"/>
          <c:tx>
            <c:strRef>
              <c:f>'[2022 Combined Analysis.xlsx]Comparisons'!$V$42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2022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2022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2022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2022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2022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 Combined Analysis.xlsx]Comparisons'!$R$43:$R$47</c:f>
              <c:strCache>
                <c:ptCount val="5"/>
                <c:pt idx="0">
                  <c:v>Other</c:v>
                </c:pt>
                <c:pt idx="1">
                  <c:v>Dog owner</c:v>
                </c:pt>
                <c:pt idx="2">
                  <c:v>Runner</c:v>
                </c:pt>
                <c:pt idx="3">
                  <c:v>Cyclist</c:v>
                </c:pt>
                <c:pt idx="4">
                  <c:v>Walker</c:v>
                </c:pt>
              </c:strCache>
            </c:strRef>
          </c:cat>
          <c:val>
            <c:numRef>
              <c:f>'[2022 Combined Analysis.xlsx]Comparisons'!$V$43:$V$47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7</c:v>
                </c:pt>
                <c:pt idx="3">
                  <c:v>19</c:v>
                </c:pt>
                <c:pt idx="4">
                  <c:v>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02322048"/>
        <c:axId val="702323136"/>
      </c:barChart>
      <c:catAx>
        <c:axId val="70232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23136"/>
        <c:crosses val="autoZero"/>
        <c:auto val="1"/>
        <c:lblAlgn val="ctr"/>
        <c:lblOffset val="100"/>
        <c:noMultiLvlLbl val="0"/>
      </c:catAx>
      <c:valAx>
        <c:axId val="70232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'[2022 Combined Analysis.xlsx]Comparisons'!$R$51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NI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NI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NI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NI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Analysis.xlsx]Comparisons'!$S$50:$V$50</c:f>
              <c:numCache>
                <c:formatCode>General</c:formatCode>
                <c:ptCount val="4"/>
                <c:pt idx="0">
                  <c:v>2009</c:v>
                </c:pt>
                <c:pt idx="1">
                  <c:v>2012</c:v>
                </c:pt>
                <c:pt idx="2">
                  <c:v>2017</c:v>
                </c:pt>
                <c:pt idx="3">
                  <c:v>2022</c:v>
                </c:pt>
              </c:numCache>
            </c:numRef>
          </c:cat>
          <c:val>
            <c:numRef>
              <c:f>'[2022 Combined Analysis.xlsx]Comparisons'!$S$51:$V$51</c:f>
              <c:numCache>
                <c:formatCode>0%</c:formatCode>
                <c:ptCount val="4"/>
                <c:pt idx="0">
                  <c:v>0.99</c:v>
                </c:pt>
                <c:pt idx="1">
                  <c:v>0.96</c:v>
                </c:pt>
                <c:pt idx="2">
                  <c:v>0.86</c:v>
                </c:pt>
                <c:pt idx="3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'[2022 Combined Analysis.xlsx]Comparisons'!$R$52</c:f>
              <c:strCache>
                <c:ptCount val="1"/>
                <c:pt idx="0">
                  <c:v>UK &amp; Ireland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UK &amp;</a:t>
                    </a:r>
                    <a:r>
                      <a:rPr lang="en-US" baseline="0"/>
                      <a:t> Ireland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UK &amp; 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UK &amp;</a:t>
                    </a:r>
                    <a:r>
                      <a:rPr lang="en-US" baseline="0"/>
                      <a:t> Ireland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UK &amp; 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Analysis.xlsx]Comparisons'!$S$50:$V$50</c:f>
              <c:numCache>
                <c:formatCode>General</c:formatCode>
                <c:ptCount val="4"/>
                <c:pt idx="0">
                  <c:v>2009</c:v>
                </c:pt>
                <c:pt idx="1">
                  <c:v>2012</c:v>
                </c:pt>
                <c:pt idx="2">
                  <c:v>2017</c:v>
                </c:pt>
                <c:pt idx="3">
                  <c:v>2022</c:v>
                </c:pt>
              </c:numCache>
            </c:numRef>
          </c:cat>
          <c:val>
            <c:numRef>
              <c:f>'[2022 Combined Analysis.xlsx]Comparisons'!$S$52:$V$52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0.06</c:v>
                </c:pt>
                <c:pt idx="3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'[2022 Combined Analysis.xlsx]Comparisons'!$R$53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Global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Global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Global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Global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Analysis.xlsx]Comparisons'!$S$50:$V$50</c:f>
              <c:numCache>
                <c:formatCode>General</c:formatCode>
                <c:ptCount val="4"/>
                <c:pt idx="0">
                  <c:v>2009</c:v>
                </c:pt>
                <c:pt idx="1">
                  <c:v>2012</c:v>
                </c:pt>
                <c:pt idx="2">
                  <c:v>2017</c:v>
                </c:pt>
                <c:pt idx="3">
                  <c:v>2022</c:v>
                </c:pt>
              </c:numCache>
            </c:numRef>
          </c:cat>
          <c:val>
            <c:numRef>
              <c:f>'[2022 Combined Analysis.xlsx]Comparisons'!$S$53:$V$53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0.08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323680"/>
        <c:axId val="702310080"/>
      </c:barChart>
      <c:catAx>
        <c:axId val="70232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10080"/>
        <c:crosses val="autoZero"/>
        <c:auto val="1"/>
        <c:lblAlgn val="ctr"/>
        <c:lblOffset val="100"/>
        <c:noMultiLvlLbl val="0"/>
      </c:catAx>
      <c:valAx>
        <c:axId val="7023100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2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'Charts Section 2'!$AC$5:$AC$23</c:f>
              <c:strCache>
                <c:ptCount val="19"/>
                <c:pt idx="0">
                  <c:v>BT3</c:v>
                </c:pt>
                <c:pt idx="1">
                  <c:v>BT4</c:v>
                </c:pt>
                <c:pt idx="2">
                  <c:v>BT5</c:v>
                </c:pt>
                <c:pt idx="3">
                  <c:v>BT6</c:v>
                </c:pt>
                <c:pt idx="4">
                  <c:v>BT7</c:v>
                </c:pt>
                <c:pt idx="5">
                  <c:v>BT8</c:v>
                </c:pt>
                <c:pt idx="6">
                  <c:v>BT9</c:v>
                </c:pt>
                <c:pt idx="7">
                  <c:v>BT10</c:v>
                </c:pt>
                <c:pt idx="8">
                  <c:v>BT11</c:v>
                </c:pt>
                <c:pt idx="9">
                  <c:v>BT12</c:v>
                </c:pt>
                <c:pt idx="10">
                  <c:v>BT13</c:v>
                </c:pt>
                <c:pt idx="11">
                  <c:v>BT14</c:v>
                </c:pt>
                <c:pt idx="12">
                  <c:v>BT15</c:v>
                </c:pt>
                <c:pt idx="13">
                  <c:v>BT16</c:v>
                </c:pt>
                <c:pt idx="14">
                  <c:v>BT17</c:v>
                </c:pt>
                <c:pt idx="15">
                  <c:v>BT27</c:v>
                </c:pt>
                <c:pt idx="16">
                  <c:v>BT28</c:v>
                </c:pt>
                <c:pt idx="17">
                  <c:v>BT30</c:v>
                </c:pt>
                <c:pt idx="18">
                  <c:v>BT82</c:v>
                </c:pt>
              </c:strCache>
            </c:strRef>
          </c:cat>
          <c:val>
            <c:numRef>
              <c:f>'Charts Section 2'!$AE$5:$AE$23</c:f>
              <c:numCache>
                <c:formatCode>0</c:formatCode>
                <c:ptCount val="19"/>
                <c:pt idx="0">
                  <c:v>1.1627906976744145</c:v>
                </c:pt>
                <c:pt idx="1">
                  <c:v>2.3255813953488373</c:v>
                </c:pt>
                <c:pt idx="2">
                  <c:v>2.3255813953488373</c:v>
                </c:pt>
                <c:pt idx="3">
                  <c:v>8.1395348837209536</c:v>
                </c:pt>
                <c:pt idx="4">
                  <c:v>4.6511627906976871</c:v>
                </c:pt>
                <c:pt idx="5">
                  <c:v>19.767441860465066</c:v>
                </c:pt>
                <c:pt idx="6">
                  <c:v>18.604651162790759</c:v>
                </c:pt>
                <c:pt idx="7">
                  <c:v>3.4883720930232527</c:v>
                </c:pt>
                <c:pt idx="8">
                  <c:v>6.9767441860465134</c:v>
                </c:pt>
                <c:pt idx="9">
                  <c:v>1.1627906976744145</c:v>
                </c:pt>
                <c:pt idx="10">
                  <c:v>1.1627906976744145</c:v>
                </c:pt>
                <c:pt idx="11">
                  <c:v>1.1627906976744145</c:v>
                </c:pt>
                <c:pt idx="12">
                  <c:v>2.3255813953488373</c:v>
                </c:pt>
                <c:pt idx="13">
                  <c:v>3.4883720930232527</c:v>
                </c:pt>
                <c:pt idx="14">
                  <c:v>5.8139534883720927</c:v>
                </c:pt>
                <c:pt idx="15">
                  <c:v>11.627906976744185</c:v>
                </c:pt>
                <c:pt idx="16">
                  <c:v>1.1627906976744145</c:v>
                </c:pt>
                <c:pt idx="17">
                  <c:v>3.4883720930232527</c:v>
                </c:pt>
                <c:pt idx="18">
                  <c:v>1.1627906976744145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E9-41EA-8EB8-B8236A547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802558336"/>
        <c:axId val="802562688"/>
      </c:barChart>
      <c:catAx>
        <c:axId val="80255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802562688"/>
        <c:crosses val="autoZero"/>
        <c:auto val="1"/>
        <c:lblAlgn val="ctr"/>
        <c:lblOffset val="100"/>
        <c:noMultiLvlLbl val="0"/>
      </c:catAx>
      <c:valAx>
        <c:axId val="802562688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802558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'Section 2'!$AO$5:$AO$26</c:f>
              <c:strCache>
                <c:ptCount val="22"/>
                <c:pt idx="0">
                  <c:v>BT3</c:v>
                </c:pt>
                <c:pt idx="1">
                  <c:v>BT4</c:v>
                </c:pt>
                <c:pt idx="2">
                  <c:v>BT5</c:v>
                </c:pt>
                <c:pt idx="3">
                  <c:v>BT6</c:v>
                </c:pt>
                <c:pt idx="4">
                  <c:v>BT7</c:v>
                </c:pt>
                <c:pt idx="5">
                  <c:v>BT8</c:v>
                </c:pt>
                <c:pt idx="6">
                  <c:v>BT9</c:v>
                </c:pt>
                <c:pt idx="7">
                  <c:v>BT10</c:v>
                </c:pt>
                <c:pt idx="8">
                  <c:v>BT11</c:v>
                </c:pt>
                <c:pt idx="9">
                  <c:v>BT12</c:v>
                </c:pt>
                <c:pt idx="10">
                  <c:v>BT13</c:v>
                </c:pt>
                <c:pt idx="11">
                  <c:v>BT14</c:v>
                </c:pt>
                <c:pt idx="12">
                  <c:v>BT15</c:v>
                </c:pt>
                <c:pt idx="13">
                  <c:v>BT16</c:v>
                </c:pt>
                <c:pt idx="14">
                  <c:v>BT17</c:v>
                </c:pt>
                <c:pt idx="15">
                  <c:v>BT27</c:v>
                </c:pt>
                <c:pt idx="16">
                  <c:v>BT28</c:v>
                </c:pt>
                <c:pt idx="17">
                  <c:v>BT30</c:v>
                </c:pt>
                <c:pt idx="18">
                  <c:v>BT89</c:v>
                </c:pt>
                <c:pt idx="19">
                  <c:v>Ireland</c:v>
                </c:pt>
                <c:pt idx="20">
                  <c:v>UK</c:v>
                </c:pt>
                <c:pt idx="21">
                  <c:v>Global</c:v>
                </c:pt>
              </c:strCache>
            </c:strRef>
          </c:cat>
          <c:val>
            <c:numRef>
              <c:f>'Section 2'!$AQ$5:$AQ$26</c:f>
              <c:numCache>
                <c:formatCode>General</c:formatCode>
                <c:ptCount val="22"/>
                <c:pt idx="0">
                  <c:v>1.7391304347826086</c:v>
                </c:pt>
                <c:pt idx="1">
                  <c:v>2.6086956521739131</c:v>
                </c:pt>
                <c:pt idx="2">
                  <c:v>1.7391304347826086</c:v>
                </c:pt>
                <c:pt idx="3">
                  <c:v>9.5652173913043477</c:v>
                </c:pt>
                <c:pt idx="4">
                  <c:v>2.6086956521739131</c:v>
                </c:pt>
                <c:pt idx="5">
                  <c:v>18.260869565217391</c:v>
                </c:pt>
                <c:pt idx="6">
                  <c:v>17.391304347826086</c:v>
                </c:pt>
                <c:pt idx="7">
                  <c:v>3.4782608695652173</c:v>
                </c:pt>
                <c:pt idx="8">
                  <c:v>5.2173913043478262</c:v>
                </c:pt>
                <c:pt idx="9">
                  <c:v>1.7391304347826086</c:v>
                </c:pt>
                <c:pt idx="10">
                  <c:v>0.86956521739130432</c:v>
                </c:pt>
                <c:pt idx="11">
                  <c:v>1.7391304347826086</c:v>
                </c:pt>
                <c:pt idx="12">
                  <c:v>1.7391304347826086</c:v>
                </c:pt>
                <c:pt idx="13">
                  <c:v>0.86956521739130432</c:v>
                </c:pt>
                <c:pt idx="14">
                  <c:v>4.3478260869565215</c:v>
                </c:pt>
                <c:pt idx="15">
                  <c:v>7.8260869565217401</c:v>
                </c:pt>
                <c:pt idx="16">
                  <c:v>0.86956521739130432</c:v>
                </c:pt>
                <c:pt idx="17">
                  <c:v>2.6086956521739131</c:v>
                </c:pt>
                <c:pt idx="18">
                  <c:v>0.86956521739130432</c:v>
                </c:pt>
                <c:pt idx="19">
                  <c:v>2.6086956521739131</c:v>
                </c:pt>
                <c:pt idx="20">
                  <c:v>3.4782608695652173</c:v>
                </c:pt>
                <c:pt idx="21">
                  <c:v>7.8260869565217401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C2-4021-A3EF-E828868BF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802559968"/>
        <c:axId val="802569216"/>
      </c:barChart>
      <c:catAx>
        <c:axId val="8025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69216"/>
        <c:crosses val="autoZero"/>
        <c:auto val="1"/>
        <c:lblAlgn val="ctr"/>
        <c:lblOffset val="100"/>
        <c:noMultiLvlLbl val="0"/>
      </c:catAx>
      <c:valAx>
        <c:axId val="8025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5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'[2022 Combined Analysis.xlsx]Survey Data'!$BH$6:$BH$29</c:f>
              <c:strCache>
                <c:ptCount val="24"/>
                <c:pt idx="0">
                  <c:v>BT3</c:v>
                </c:pt>
                <c:pt idx="1">
                  <c:v>BT4</c:v>
                </c:pt>
                <c:pt idx="2">
                  <c:v>BT5</c:v>
                </c:pt>
                <c:pt idx="3">
                  <c:v>BT6</c:v>
                </c:pt>
                <c:pt idx="4">
                  <c:v>BT7</c:v>
                </c:pt>
                <c:pt idx="5">
                  <c:v>BT8</c:v>
                </c:pt>
                <c:pt idx="6">
                  <c:v>BT9</c:v>
                </c:pt>
                <c:pt idx="7">
                  <c:v>BT10</c:v>
                </c:pt>
                <c:pt idx="8">
                  <c:v>BT11</c:v>
                </c:pt>
                <c:pt idx="9">
                  <c:v>BT12</c:v>
                </c:pt>
                <c:pt idx="10">
                  <c:v>BT13</c:v>
                </c:pt>
                <c:pt idx="11">
                  <c:v>BT14</c:v>
                </c:pt>
                <c:pt idx="12">
                  <c:v>BT15</c:v>
                </c:pt>
                <c:pt idx="13">
                  <c:v>BT17</c:v>
                </c:pt>
                <c:pt idx="14">
                  <c:v>BT25</c:v>
                </c:pt>
                <c:pt idx="15">
                  <c:v>BT27</c:v>
                </c:pt>
                <c:pt idx="16">
                  <c:v>BT28</c:v>
                </c:pt>
                <c:pt idx="17">
                  <c:v>BT30</c:v>
                </c:pt>
                <c:pt idx="18">
                  <c:v>BT32</c:v>
                </c:pt>
                <c:pt idx="19">
                  <c:v>BT37</c:v>
                </c:pt>
                <c:pt idx="20">
                  <c:v>BT38</c:v>
                </c:pt>
                <c:pt idx="21">
                  <c:v>Ireland</c:v>
                </c:pt>
                <c:pt idx="22">
                  <c:v>UK</c:v>
                </c:pt>
                <c:pt idx="23">
                  <c:v>Global</c:v>
                </c:pt>
              </c:strCache>
            </c:strRef>
          </c:cat>
          <c:val>
            <c:numRef>
              <c:f>'[2022 Combined Analysis.xlsx]Survey Data'!$BI$6:$BI$29</c:f>
              <c:numCache>
                <c:formatCode>General</c:formatCode>
                <c:ptCount val="2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10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4</c:v>
                </c:pt>
                <c:pt idx="2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C7-452B-9069-20B6DAACF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802553984"/>
        <c:axId val="802556160"/>
      </c:barChart>
      <c:catAx>
        <c:axId val="8025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56160"/>
        <c:crosses val="autoZero"/>
        <c:auto val="1"/>
        <c:lblAlgn val="ctr"/>
        <c:lblOffset val="100"/>
        <c:noMultiLvlLbl val="0"/>
      </c:catAx>
      <c:valAx>
        <c:axId val="80255616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5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'[2022 Combined Analysis.xlsx]Comparisons'!$S$59</c:f>
              <c:strCache>
                <c:ptCount val="1"/>
                <c:pt idx="0">
                  <c:v>Under 18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Under 18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Under 18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Under 18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Analysis.xlsx]Comparisons'!$T$58:$V$58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2022</c:v>
                </c:pt>
              </c:numCache>
            </c:numRef>
          </c:cat>
          <c:val>
            <c:numRef>
              <c:f>'[2022 Combined Analysis.xlsx]Comparisons'!$T$59:$V$59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'[2022 Combined Analysis.xlsx]Comparisons'!$S$60</c:f>
              <c:strCache>
                <c:ptCount val="1"/>
                <c:pt idx="0">
                  <c:v>19 to 39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18 to 39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to 39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 to 39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Analysis.xlsx]Comparisons'!$T$58:$V$58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2022</c:v>
                </c:pt>
              </c:numCache>
            </c:numRef>
          </c:cat>
          <c:val>
            <c:numRef>
              <c:f>'[2022 Combined Analysis.xlsx]Comparisons'!$T$60:$V$60</c:f>
              <c:numCache>
                <c:formatCode>0%</c:formatCode>
                <c:ptCount val="3"/>
                <c:pt idx="0">
                  <c:v>0.25</c:v>
                </c:pt>
                <c:pt idx="1">
                  <c:v>0.28000000000000003</c:v>
                </c:pt>
                <c:pt idx="2">
                  <c:v>0.28999999999999998</c:v>
                </c:pt>
              </c:numCache>
            </c:numRef>
          </c:val>
        </c:ser>
        <c:ser>
          <c:idx val="2"/>
          <c:order val="2"/>
          <c:tx>
            <c:strRef>
              <c:f>'[2022 Combined Analysis.xlsx]Comparisons'!$S$61</c:f>
              <c:strCache>
                <c:ptCount val="1"/>
                <c:pt idx="0">
                  <c:v>40 to 65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 to 65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 to 65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 to 65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Analysis.xlsx]Comparisons'!$T$58:$V$58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2022</c:v>
                </c:pt>
              </c:numCache>
            </c:numRef>
          </c:cat>
          <c:val>
            <c:numRef>
              <c:f>'[2022 Combined Analysis.xlsx]Comparisons'!$T$61:$V$61</c:f>
              <c:numCache>
                <c:formatCode>0%</c:formatCode>
                <c:ptCount val="3"/>
                <c:pt idx="0">
                  <c:v>0.34</c:v>
                </c:pt>
                <c:pt idx="1">
                  <c:v>0.25</c:v>
                </c:pt>
                <c:pt idx="2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'[2022 Combined Analysis.xlsx]Comparisons'!$S$62</c:f>
              <c:strCache>
                <c:ptCount val="1"/>
                <c:pt idx="0">
                  <c:v>Over 65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Over 65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Over 65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Over 65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 Combined Analysis.xlsx]Comparisons'!$T$58:$V$58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2022</c:v>
                </c:pt>
              </c:numCache>
            </c:numRef>
          </c:cat>
          <c:val>
            <c:numRef>
              <c:f>'[2022 Combined Analysis.xlsx]Comparisons'!$T$62:$V$62</c:f>
              <c:numCache>
                <c:formatCode>0%</c:formatCode>
                <c:ptCount val="3"/>
                <c:pt idx="0">
                  <c:v>0.27</c:v>
                </c:pt>
                <c:pt idx="1">
                  <c:v>0.28000000000000003</c:v>
                </c:pt>
                <c:pt idx="2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2554528"/>
        <c:axId val="802556704"/>
      </c:barChart>
      <c:catAx>
        <c:axId val="80255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56704"/>
        <c:crosses val="autoZero"/>
        <c:auto val="1"/>
        <c:lblAlgn val="ctr"/>
        <c:lblOffset val="100"/>
        <c:noMultiLvlLbl val="0"/>
      </c:catAx>
      <c:valAx>
        <c:axId val="802556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5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cat>
            <c:strRef>
              <c:f>Comparisons!$B$9:$B$24</c:f>
              <c:strCache>
                <c:ptCount val="16"/>
                <c:pt idx="0">
                  <c:v>Angling</c:v>
                </c:pt>
                <c:pt idx="1">
                  <c:v>Adventure Sports</c:v>
                </c:pt>
                <c:pt idx="2">
                  <c:v>Commuting</c:v>
                </c:pt>
                <c:pt idx="3">
                  <c:v>Athletics</c:v>
                </c:pt>
                <c:pt idx="4">
                  <c:v>Hiking/Orienteering</c:v>
                </c:pt>
                <c:pt idx="5">
                  <c:v>Short Cut</c:v>
                </c:pt>
                <c:pt idx="6">
                  <c:v>Photography/Painting</c:v>
                </c:pt>
                <c:pt idx="7">
                  <c:v>Running/Jogging</c:v>
                </c:pt>
                <c:pt idx="8">
                  <c:v>Friends/Family outing</c:v>
                </c:pt>
                <c:pt idx="9">
                  <c:v>Cycling</c:v>
                </c:pt>
                <c:pt idx="10">
                  <c:v>Built Heritage</c:v>
                </c:pt>
                <c:pt idx="11">
                  <c:v>Dog Walking</c:v>
                </c:pt>
                <c:pt idx="12">
                  <c:v>Walking</c:v>
                </c:pt>
                <c:pt idx="13">
                  <c:v>Health &amp; Wellbeing</c:v>
                </c:pt>
                <c:pt idx="14">
                  <c:v>Natural Heritage</c:v>
                </c:pt>
                <c:pt idx="15">
                  <c:v>Relaxation &amp; fresh air</c:v>
                </c:pt>
              </c:strCache>
            </c:strRef>
          </c:cat>
          <c:val>
            <c:numRef>
              <c:f>Comparisons!$C$9:$C$24</c:f>
              <c:numCache>
                <c:formatCode>General</c:formatCode>
                <c:ptCount val="16"/>
                <c:pt idx="0">
                  <c:v>11</c:v>
                </c:pt>
                <c:pt idx="1">
                  <c:v>15</c:v>
                </c:pt>
                <c:pt idx="2">
                  <c:v>29</c:v>
                </c:pt>
                <c:pt idx="3">
                  <c:v>29</c:v>
                </c:pt>
                <c:pt idx="4">
                  <c:v>33</c:v>
                </c:pt>
                <c:pt idx="5">
                  <c:v>62</c:v>
                </c:pt>
                <c:pt idx="6">
                  <c:v>102</c:v>
                </c:pt>
                <c:pt idx="7">
                  <c:v>140</c:v>
                </c:pt>
                <c:pt idx="8">
                  <c:v>241</c:v>
                </c:pt>
                <c:pt idx="9">
                  <c:v>301</c:v>
                </c:pt>
                <c:pt idx="10">
                  <c:v>332</c:v>
                </c:pt>
                <c:pt idx="11">
                  <c:v>547</c:v>
                </c:pt>
                <c:pt idx="12">
                  <c:v>781</c:v>
                </c:pt>
                <c:pt idx="13">
                  <c:v>916</c:v>
                </c:pt>
                <c:pt idx="14">
                  <c:v>1003</c:v>
                </c:pt>
                <c:pt idx="15">
                  <c:v>1004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36-4443-856A-CD5C409F1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802567040"/>
        <c:axId val="802563232"/>
      </c:barChart>
      <c:catAx>
        <c:axId val="80256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63232"/>
        <c:crosses val="autoZero"/>
        <c:auto val="1"/>
        <c:lblAlgn val="ctr"/>
        <c:lblOffset val="100"/>
        <c:noMultiLvlLbl val="0"/>
      </c:catAx>
      <c:valAx>
        <c:axId val="802563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256704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Number of Visitors to Industry Lighter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'LKC Visitor Centre Only'!$P$3</c:f>
              <c:strCache>
                <c:ptCount val="1"/>
                <c:pt idx="0">
                  <c:v>Visitors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'LKC Visitor Centre Only'!$O$11:$O$18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'LKC Visitor Centre Only'!$P$11:$P$18</c:f>
              <c:numCache>
                <c:formatCode>General</c:formatCode>
                <c:ptCount val="8"/>
                <c:pt idx="0">
                  <c:v>7185</c:v>
                </c:pt>
                <c:pt idx="1">
                  <c:v>8154</c:v>
                </c:pt>
                <c:pt idx="2">
                  <c:v>6400</c:v>
                </c:pt>
                <c:pt idx="3">
                  <c:v>5456</c:v>
                </c:pt>
                <c:pt idx="4">
                  <c:v>5468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22-4211-9FE9-91CCC8FCD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122176"/>
        <c:axId val="621122720"/>
      </c:barChart>
      <c:catAx>
        <c:axId val="6211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22720"/>
        <c:crosses val="autoZero"/>
        <c:auto val="1"/>
        <c:lblAlgn val="ctr"/>
        <c:lblOffset val="100"/>
        <c:noMultiLvlLbl val="0"/>
      </c:catAx>
      <c:valAx>
        <c:axId val="62112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22176"/>
        <c:crosses val="autoZero"/>
        <c:crossBetween val="between"/>
        <c:minorUnit val="3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cat>
            <c:strRef>
              <c:f>'Section 1'!$J$252:$J$267</c:f>
              <c:strCache>
                <c:ptCount val="16"/>
                <c:pt idx="0">
                  <c:v>Adventure Sports</c:v>
                </c:pt>
                <c:pt idx="1">
                  <c:v>Commuting</c:v>
                </c:pt>
                <c:pt idx="2">
                  <c:v>Athletics</c:v>
                </c:pt>
                <c:pt idx="3">
                  <c:v>Angling</c:v>
                </c:pt>
                <c:pt idx="4">
                  <c:v>Hiking/Orienteering</c:v>
                </c:pt>
                <c:pt idx="5">
                  <c:v>Short Cut</c:v>
                </c:pt>
                <c:pt idx="6">
                  <c:v>Photography/Painting</c:v>
                </c:pt>
                <c:pt idx="7">
                  <c:v>Running/Jogging</c:v>
                </c:pt>
                <c:pt idx="8">
                  <c:v>Friends/Family outing</c:v>
                </c:pt>
                <c:pt idx="9">
                  <c:v>Cycling</c:v>
                </c:pt>
                <c:pt idx="10">
                  <c:v>Built Heritage</c:v>
                </c:pt>
                <c:pt idx="11">
                  <c:v>Dog Walking</c:v>
                </c:pt>
                <c:pt idx="12">
                  <c:v>Walking</c:v>
                </c:pt>
                <c:pt idx="13">
                  <c:v>Health &amp; Wellbeing</c:v>
                </c:pt>
                <c:pt idx="14">
                  <c:v>Relaxation &amp; fresh air</c:v>
                </c:pt>
                <c:pt idx="15">
                  <c:v>Natural Heritage</c:v>
                </c:pt>
              </c:strCache>
            </c:strRef>
          </c:cat>
          <c:val>
            <c:numRef>
              <c:f>'Section 1'!$K$252:$K$267</c:f>
              <c:numCache>
                <c:formatCode>General</c:formatCode>
                <c:ptCount val="16"/>
                <c:pt idx="0">
                  <c:v>15</c:v>
                </c:pt>
                <c:pt idx="1">
                  <c:v>29</c:v>
                </c:pt>
                <c:pt idx="2">
                  <c:v>29</c:v>
                </c:pt>
                <c:pt idx="3">
                  <c:v>33</c:v>
                </c:pt>
                <c:pt idx="4">
                  <c:v>55</c:v>
                </c:pt>
                <c:pt idx="5">
                  <c:v>71</c:v>
                </c:pt>
                <c:pt idx="6">
                  <c:v>134</c:v>
                </c:pt>
                <c:pt idx="7">
                  <c:v>186</c:v>
                </c:pt>
                <c:pt idx="8">
                  <c:v>344</c:v>
                </c:pt>
                <c:pt idx="9">
                  <c:v>391</c:v>
                </c:pt>
                <c:pt idx="10">
                  <c:v>423</c:v>
                </c:pt>
                <c:pt idx="11">
                  <c:v>702</c:v>
                </c:pt>
                <c:pt idx="12">
                  <c:v>1003</c:v>
                </c:pt>
                <c:pt idx="13">
                  <c:v>1282</c:v>
                </c:pt>
                <c:pt idx="14">
                  <c:v>1405</c:v>
                </c:pt>
                <c:pt idx="15">
                  <c:v>1414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D0-4592-9E95-E268C2ADD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802559424"/>
        <c:axId val="802555072"/>
      </c:barChart>
      <c:catAx>
        <c:axId val="80255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55072"/>
        <c:crosses val="autoZero"/>
        <c:auto val="1"/>
        <c:lblAlgn val="ctr"/>
        <c:lblOffset val="100"/>
        <c:noMultiLvlLbl val="0"/>
      </c:catAx>
      <c:valAx>
        <c:axId val="802555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255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'[2022 Combined Analysis.xlsx]Survey Data'!$O$6:$O$22</c:f>
              <c:strCache>
                <c:ptCount val="17"/>
                <c:pt idx="0">
                  <c:v>Athletics</c:v>
                </c:pt>
                <c:pt idx="1">
                  <c:v>Adventure sports</c:v>
                </c:pt>
                <c:pt idx="2">
                  <c:v>Short cut</c:v>
                </c:pt>
                <c:pt idx="3">
                  <c:v>Other</c:v>
                </c:pt>
                <c:pt idx="4">
                  <c:v>Angling</c:v>
                </c:pt>
                <c:pt idx="5">
                  <c:v>Photography and/or painting</c:v>
                </c:pt>
                <c:pt idx="6">
                  <c:v>Commuting</c:v>
                </c:pt>
                <c:pt idx="7">
                  <c:v>Dog walking</c:v>
                </c:pt>
                <c:pt idx="8">
                  <c:v>Running/jogging</c:v>
                </c:pt>
                <c:pt idx="9">
                  <c:v>Hiking/orienteering</c:v>
                </c:pt>
                <c:pt idx="10">
                  <c:v>Walking</c:v>
                </c:pt>
                <c:pt idx="11">
                  <c:v>Cycling</c:v>
                </c:pt>
                <c:pt idx="12">
                  <c:v>Built Heritage</c:v>
                </c:pt>
                <c:pt idx="13">
                  <c:v>Friends and/or family outing</c:v>
                </c:pt>
                <c:pt idx="14">
                  <c:v>Health &amp; wellbeing</c:v>
                </c:pt>
                <c:pt idx="15">
                  <c:v>Natural Heritage</c:v>
                </c:pt>
                <c:pt idx="16">
                  <c:v>Relaxation &amp; fresh air</c:v>
                </c:pt>
              </c:strCache>
            </c:strRef>
          </c:cat>
          <c:val>
            <c:numRef>
              <c:f>'[2022 Combined Analysis.xlsx]Survey Data'!$P$6:$P$22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7</c:v>
                </c:pt>
                <c:pt idx="7">
                  <c:v>12</c:v>
                </c:pt>
                <c:pt idx="8">
                  <c:v>18</c:v>
                </c:pt>
                <c:pt idx="9">
                  <c:v>21</c:v>
                </c:pt>
                <c:pt idx="10">
                  <c:v>33</c:v>
                </c:pt>
                <c:pt idx="11">
                  <c:v>33</c:v>
                </c:pt>
                <c:pt idx="12">
                  <c:v>50</c:v>
                </c:pt>
                <c:pt idx="13">
                  <c:v>58</c:v>
                </c:pt>
                <c:pt idx="14">
                  <c:v>59</c:v>
                </c:pt>
                <c:pt idx="15">
                  <c:v>65</c:v>
                </c:pt>
                <c:pt idx="16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B-453E-8A03-A87E42A80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2566496"/>
        <c:axId val="802560512"/>
      </c:barChart>
      <c:catAx>
        <c:axId val="80256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60512"/>
        <c:crosses val="autoZero"/>
        <c:auto val="1"/>
        <c:lblAlgn val="ctr"/>
        <c:lblOffset val="100"/>
        <c:noMultiLvlLbl val="0"/>
      </c:catAx>
      <c:valAx>
        <c:axId val="802560512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6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'Survey Data'!$I$84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Data'!$H$85:$H$106</c:f>
              <c:strCache>
                <c:ptCount val="22"/>
                <c:pt idx="0">
                  <c:v>Newforge</c:v>
                </c:pt>
                <c:pt idx="1">
                  <c:v>Seymour Hill</c:v>
                </c:pt>
                <c:pt idx="2">
                  <c:v>Ballyskeagh</c:v>
                </c:pt>
                <c:pt idx="3">
                  <c:v>Castle Gardens</c:v>
                </c:pt>
                <c:pt idx="4">
                  <c:v>Derriaghy Glen</c:v>
                </c:pt>
                <c:pt idx="5">
                  <c:v>Blaris Road</c:v>
                </c:pt>
                <c:pt idx="6">
                  <c:v>Lagan Lands East</c:v>
                </c:pt>
                <c:pt idx="7">
                  <c:v>Lambeg</c:v>
                </c:pt>
                <c:pt idx="8">
                  <c:v>Mary Peters Track</c:v>
                </c:pt>
                <c:pt idx="9">
                  <c:v>STLD</c:v>
                </c:pt>
                <c:pt idx="10">
                  <c:v>Giant's Ring</c:v>
                </c:pt>
                <c:pt idx="11">
                  <c:v>Lagan Meadows</c:v>
                </c:pt>
                <c:pt idx="12">
                  <c:v>Barnett's Demesne</c:v>
                </c:pt>
                <c:pt idx="13">
                  <c:v>Belvoir Park Forest</c:v>
                </c:pt>
                <c:pt idx="14">
                  <c:v>Hilden</c:v>
                </c:pt>
                <c:pt idx="15">
                  <c:v>LVI</c:v>
                </c:pt>
                <c:pt idx="16">
                  <c:v>Minnowburn</c:v>
                </c:pt>
                <c:pt idx="17">
                  <c:v>Drumbridge</c:v>
                </c:pt>
                <c:pt idx="18">
                  <c:v>Stranmillis</c:v>
                </c:pt>
                <c:pt idx="19">
                  <c:v>LKC</c:v>
                </c:pt>
                <c:pt idx="20">
                  <c:v>McIlroy Park</c:v>
                </c:pt>
                <c:pt idx="21">
                  <c:v>Shaw’s Bridge</c:v>
                </c:pt>
              </c:strCache>
            </c:strRef>
          </c:cat>
          <c:val>
            <c:numRef>
              <c:f>'Survey Data'!$I$85:$I$106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6</c:v>
                </c:pt>
                <c:pt idx="18">
                  <c:v>6</c:v>
                </c:pt>
                <c:pt idx="19">
                  <c:v>7</c:v>
                </c:pt>
                <c:pt idx="20">
                  <c:v>7</c:v>
                </c:pt>
                <c:pt idx="2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B7-4B58-A5F8-149622E7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7272496"/>
        <c:axId val="695867088"/>
      </c:barChart>
      <c:catAx>
        <c:axId val="23727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7088"/>
        <c:crosses val="autoZero"/>
        <c:auto val="1"/>
        <c:lblAlgn val="ctr"/>
        <c:lblOffset val="100"/>
        <c:noMultiLvlLbl val="0"/>
      </c:catAx>
      <c:valAx>
        <c:axId val="69586708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7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Data'!$H$109:$H$130</c:f>
              <c:strCache>
                <c:ptCount val="22"/>
                <c:pt idx="0">
                  <c:v>Blaris Road</c:v>
                </c:pt>
                <c:pt idx="1">
                  <c:v>Castle Gardens</c:v>
                </c:pt>
                <c:pt idx="2">
                  <c:v>Derriaghy Glen</c:v>
                </c:pt>
                <c:pt idx="3">
                  <c:v>Lagan Lands East</c:v>
                </c:pt>
                <c:pt idx="4">
                  <c:v>Newforge</c:v>
                </c:pt>
                <c:pt idx="5">
                  <c:v>Seymour Hill</c:v>
                </c:pt>
                <c:pt idx="6">
                  <c:v>Ballyskeagh</c:v>
                </c:pt>
                <c:pt idx="7">
                  <c:v>Lambeg</c:v>
                </c:pt>
                <c:pt idx="8">
                  <c:v>Mary Peters Track</c:v>
                </c:pt>
                <c:pt idx="9">
                  <c:v>STLD</c:v>
                </c:pt>
                <c:pt idx="10">
                  <c:v>Lagan Meadows</c:v>
                </c:pt>
                <c:pt idx="11">
                  <c:v>Barnett's Demesne</c:v>
                </c:pt>
                <c:pt idx="12">
                  <c:v>Giant's Ring</c:v>
                </c:pt>
                <c:pt idx="13">
                  <c:v>Hilden</c:v>
                </c:pt>
                <c:pt idx="14">
                  <c:v>LVI</c:v>
                </c:pt>
                <c:pt idx="15">
                  <c:v>Minnowburn</c:v>
                </c:pt>
                <c:pt idx="16">
                  <c:v>Belvoir Park Forest</c:v>
                </c:pt>
                <c:pt idx="17">
                  <c:v>Drumbridge</c:v>
                </c:pt>
                <c:pt idx="18">
                  <c:v>Stranmillis</c:v>
                </c:pt>
                <c:pt idx="19">
                  <c:v>LKC</c:v>
                </c:pt>
                <c:pt idx="20">
                  <c:v>McIlroy Park</c:v>
                </c:pt>
                <c:pt idx="21">
                  <c:v>Shaw’s Bridge</c:v>
                </c:pt>
              </c:strCache>
            </c:strRef>
          </c:cat>
          <c:val>
            <c:numRef>
              <c:f>'Survey Data'!$I$109:$I$130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7</c:v>
                </c:pt>
                <c:pt idx="20">
                  <c:v>7</c:v>
                </c:pt>
                <c:pt idx="2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AC-4FE1-959C-32E0C298B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55664"/>
        <c:axId val="695856208"/>
      </c:barChart>
      <c:catAx>
        <c:axId val="69585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6208"/>
        <c:crosses val="autoZero"/>
        <c:auto val="1"/>
        <c:lblAlgn val="ctr"/>
        <c:lblOffset val="100"/>
        <c:noMultiLvlLbl val="0"/>
      </c:catAx>
      <c:valAx>
        <c:axId val="69585620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Data'!$D$90:$D$95</c:f>
              <c:strCache>
                <c:ptCount val="6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Yearly</c:v>
                </c:pt>
                <c:pt idx="4">
                  <c:v>Seldom</c:v>
                </c:pt>
                <c:pt idx="5">
                  <c:v>First time</c:v>
                </c:pt>
              </c:strCache>
            </c:strRef>
          </c:cat>
          <c:val>
            <c:numRef>
              <c:f>'Survey Data'!$E$90:$E$95</c:f>
              <c:numCache>
                <c:formatCode>General</c:formatCode>
                <c:ptCount val="6"/>
                <c:pt idx="0">
                  <c:v>29</c:v>
                </c:pt>
                <c:pt idx="1">
                  <c:v>25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8D-45D6-A186-91438AA26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862192"/>
        <c:axId val="695867632"/>
      </c:barChart>
      <c:catAx>
        <c:axId val="69586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7632"/>
        <c:crosses val="autoZero"/>
        <c:auto val="1"/>
        <c:lblAlgn val="ctr"/>
        <c:lblOffset val="100"/>
        <c:noMultiLvlLbl val="0"/>
      </c:catAx>
      <c:valAx>
        <c:axId val="69586763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21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'[2022 Combined Analysis.xlsx]Survey Data'!$O$6:$O$22</c:f>
              <c:strCache>
                <c:ptCount val="17"/>
                <c:pt idx="0">
                  <c:v>Athletics</c:v>
                </c:pt>
                <c:pt idx="1">
                  <c:v>Adventure sports</c:v>
                </c:pt>
                <c:pt idx="2">
                  <c:v>Short cut</c:v>
                </c:pt>
                <c:pt idx="3">
                  <c:v>Other</c:v>
                </c:pt>
                <c:pt idx="4">
                  <c:v>Angling</c:v>
                </c:pt>
                <c:pt idx="5">
                  <c:v>Photography and/or painting</c:v>
                </c:pt>
                <c:pt idx="6">
                  <c:v>Commuting</c:v>
                </c:pt>
                <c:pt idx="7">
                  <c:v>Dog walking</c:v>
                </c:pt>
                <c:pt idx="8">
                  <c:v>Running/jogging</c:v>
                </c:pt>
                <c:pt idx="9">
                  <c:v>Hiking/orienteering</c:v>
                </c:pt>
                <c:pt idx="10">
                  <c:v>Walking</c:v>
                </c:pt>
                <c:pt idx="11">
                  <c:v>Cycling</c:v>
                </c:pt>
                <c:pt idx="12">
                  <c:v>Built Heritage</c:v>
                </c:pt>
                <c:pt idx="13">
                  <c:v>Friends and/or family outing</c:v>
                </c:pt>
                <c:pt idx="14">
                  <c:v>Health &amp; wellbeing</c:v>
                </c:pt>
                <c:pt idx="15">
                  <c:v>Natural Heritage</c:v>
                </c:pt>
                <c:pt idx="16">
                  <c:v>Relaxation &amp; fresh air</c:v>
                </c:pt>
              </c:strCache>
            </c:strRef>
          </c:cat>
          <c:val>
            <c:numRef>
              <c:f>'[2022 Combined Analysis.xlsx]Survey Data'!$P$6:$P$22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7</c:v>
                </c:pt>
                <c:pt idx="7">
                  <c:v>12</c:v>
                </c:pt>
                <c:pt idx="8">
                  <c:v>18</c:v>
                </c:pt>
                <c:pt idx="9">
                  <c:v>21</c:v>
                </c:pt>
                <c:pt idx="10">
                  <c:v>33</c:v>
                </c:pt>
                <c:pt idx="11">
                  <c:v>33</c:v>
                </c:pt>
                <c:pt idx="12">
                  <c:v>50</c:v>
                </c:pt>
                <c:pt idx="13">
                  <c:v>58</c:v>
                </c:pt>
                <c:pt idx="14">
                  <c:v>59</c:v>
                </c:pt>
                <c:pt idx="15">
                  <c:v>65</c:v>
                </c:pt>
                <c:pt idx="16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B-453E-8A03-A87E42A80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56752"/>
        <c:axId val="695866544"/>
      </c:barChart>
      <c:catAx>
        <c:axId val="69585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66544"/>
        <c:crosses val="autoZero"/>
        <c:auto val="1"/>
        <c:lblAlgn val="ctr"/>
        <c:lblOffset val="100"/>
        <c:noMultiLvlLbl val="0"/>
      </c:catAx>
      <c:valAx>
        <c:axId val="695866544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'Survey Data'!$U$87:$U$93</c:f>
              <c:strCache>
                <c:ptCount val="7"/>
                <c:pt idx="0">
                  <c:v>Publications</c:v>
                </c:pt>
                <c:pt idx="1">
                  <c:v>On vacation</c:v>
                </c:pt>
                <c:pt idx="2">
                  <c:v>Social media/Website</c:v>
                </c:pt>
                <c:pt idx="3">
                  <c:v>Through volunteering</c:v>
                </c:pt>
                <c:pt idx="4">
                  <c:v>After moving here</c:v>
                </c:pt>
                <c:pt idx="5">
                  <c:v>Friend</c:v>
                </c:pt>
                <c:pt idx="6">
                  <c:v>Always aware</c:v>
                </c:pt>
              </c:strCache>
            </c:strRef>
          </c:cat>
          <c:val>
            <c:numRef>
              <c:f>'Survey Data'!$V$87:$V$93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8</c:v>
                </c:pt>
                <c:pt idx="6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5A-40D5-9813-7994786C3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5857296"/>
        <c:axId val="695858384"/>
      </c:barChart>
      <c:catAx>
        <c:axId val="69585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8384"/>
        <c:crosses val="autoZero"/>
        <c:auto val="1"/>
        <c:lblAlgn val="ctr"/>
        <c:lblOffset val="100"/>
        <c:noMultiLvlLbl val="0"/>
      </c:catAx>
      <c:valAx>
        <c:axId val="69585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5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6B8AC36-EA67-4482-9272-27B1347F0016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662"/>
            <a:ext cx="5447666" cy="4473654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053093C-BAE5-4D15-B1D3-64AB1A9867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7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3B5D-CB92-430E-818E-90729570FB51}" type="datetimeFigureOut">
              <a:rPr lang="en-GB" smtClean="0"/>
              <a:pPr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7BAE-981B-42BB-BC04-20C3FCA35DC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3.png"/><Relationship Id="rId7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4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111FB874-B70B-D442-01B4-5056F9D1C96D}"/>
              </a:ext>
            </a:extLst>
          </p:cNvPr>
          <p:cNvGrpSpPr>
            <a:grpSpLocks/>
          </p:cNvGrpSpPr>
          <p:nvPr/>
        </p:nvGrpSpPr>
        <p:grpSpPr bwMode="auto">
          <a:xfrm>
            <a:off x="-756" y="980726"/>
            <a:ext cx="5796892" cy="5904653"/>
            <a:chOff x="1703" y="4933"/>
            <a:chExt cx="8551" cy="7428"/>
          </a:xfrm>
        </p:grpSpPr>
        <p:pic>
          <p:nvPicPr>
            <p:cNvPr id="3" name="Picture 1" descr="The Best Free and Premium Online Survey Tools - Make A Website Hub">
              <a:extLst>
                <a:ext uri="{FF2B5EF4-FFF2-40B4-BE49-F238E27FC236}">
                  <a16:creationId xmlns="" xmlns:a16="http://schemas.microsoft.com/office/drawing/2014/main" id="{2201C9C0-589B-215D-DCDA-830071AC7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0" t="-401" r="40161"/>
            <a:stretch>
              <a:fillRect/>
            </a:stretch>
          </p:blipFill>
          <p:spPr bwMode="auto">
            <a:xfrm>
              <a:off x="1703" y="4933"/>
              <a:ext cx="8551" cy="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="" xmlns:a16="http://schemas.microsoft.com/office/drawing/2014/main" id="{801005EF-343A-FE2A-4B6E-FB5695CA3CF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360000">
              <a:off x="4052" y="7695"/>
              <a:ext cx="4004" cy="4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200" b="1" kern="10" spc="0">
                  <a:ln>
                    <a:noFill/>
                  </a:ln>
                  <a:solidFill>
                    <a:srgbClr val="5A5A5A"/>
                  </a:solidFill>
                  <a:effectLst/>
                  <a:latin typeface="Friz Quadrata Std" panose="020E0602040504020404" pitchFamily="34" charset="0"/>
                </a:rPr>
                <a:t>User Survey 2022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5081BD9-E0F6-D30E-2092-1FA5938E0411}"/>
              </a:ext>
            </a:extLst>
          </p:cNvPr>
          <p:cNvSpPr/>
          <p:nvPr/>
        </p:nvSpPr>
        <p:spPr>
          <a:xfrm>
            <a:off x="5976930" y="1445301"/>
            <a:ext cx="1475390" cy="32043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Counter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3A08BAE-8C89-9BAB-3599-D1C130B8C062}"/>
              </a:ext>
            </a:extLst>
          </p:cNvPr>
          <p:cNvSpPr/>
          <p:nvPr/>
        </p:nvSpPr>
        <p:spPr>
          <a:xfrm>
            <a:off x="5976930" y="2485813"/>
            <a:ext cx="226747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80D973C-8668-6ACE-5B5F-C018D4B58B36}"/>
              </a:ext>
            </a:extLst>
          </p:cNvPr>
          <p:cNvSpPr/>
          <p:nvPr/>
        </p:nvSpPr>
        <p:spPr>
          <a:xfrm>
            <a:off x="5971782" y="3018561"/>
            <a:ext cx="759597" cy="2191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/>
                </a:solidFill>
              </a:rPr>
              <a:t>Section 1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926734E8-975A-5BA7-66AB-A14BF93C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761" y="3013139"/>
            <a:ext cx="2119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When and why</a:t>
            </a:r>
            <a:r>
              <a:rPr kumimoji="0" lang="en-GB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visit LVRP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4FB1473-DABB-E5CC-E8B3-C3F4ADAE4AB5}"/>
              </a:ext>
            </a:extLst>
          </p:cNvPr>
          <p:cNvSpPr/>
          <p:nvPr/>
        </p:nvSpPr>
        <p:spPr>
          <a:xfrm>
            <a:off x="5971782" y="3435317"/>
            <a:ext cx="759597" cy="2191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/>
                </a:solidFill>
              </a:rPr>
              <a:t>Section 2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4C22D406-216A-D051-DEF2-47CBD408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761" y="3421193"/>
            <a:ext cx="1831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+mj-lt"/>
                <a:ea typeface="Tahoma" pitchFamily="34" charset="0"/>
                <a:cs typeface="Tahoma" pitchFamily="34" charset="0"/>
              </a:rPr>
              <a:t>People who use LVRP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EC384E86-A90D-BC84-2F08-31280089686D}"/>
              </a:ext>
            </a:extLst>
          </p:cNvPr>
          <p:cNvSpPr/>
          <p:nvPr/>
        </p:nvSpPr>
        <p:spPr>
          <a:xfrm>
            <a:off x="5971782" y="3862205"/>
            <a:ext cx="759597" cy="2191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/>
                </a:solidFill>
              </a:rPr>
              <a:t>Section 3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3BEFC5C1-E4FC-A0C4-4ECE-267388A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761" y="3862205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+mj-lt"/>
                <a:ea typeface="Tahoma" pitchFamily="34" charset="0"/>
                <a:cs typeface="Tahoma" pitchFamily="34" charset="0"/>
              </a:rPr>
              <a:t>Attitudes and Perceptions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5971782" y="4755892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0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F4EE21C3-D230-6E14-61E1-DA930D122691}"/>
              </a:ext>
            </a:extLst>
          </p:cNvPr>
          <p:cNvGrpSpPr>
            <a:grpSpLocks/>
          </p:cNvGrpSpPr>
          <p:nvPr/>
        </p:nvGrpSpPr>
        <p:grpSpPr bwMode="auto">
          <a:xfrm>
            <a:off x="-756" y="980726"/>
            <a:ext cx="5796892" cy="5904653"/>
            <a:chOff x="1703" y="4933"/>
            <a:chExt cx="8551" cy="7428"/>
          </a:xfrm>
        </p:grpSpPr>
        <p:pic>
          <p:nvPicPr>
            <p:cNvPr id="9" name="Picture 1" descr="The Best Free and Premium Online Survey Tools - Make A Website Hub">
              <a:extLst>
                <a:ext uri="{FF2B5EF4-FFF2-40B4-BE49-F238E27FC236}">
                  <a16:creationId xmlns="" xmlns:a16="http://schemas.microsoft.com/office/drawing/2014/main" id="{1489488A-9494-8134-1252-FFB684FB9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0" t="-401" r="40161"/>
            <a:stretch>
              <a:fillRect/>
            </a:stretch>
          </p:blipFill>
          <p:spPr bwMode="auto">
            <a:xfrm>
              <a:off x="1703" y="4933"/>
              <a:ext cx="8551" cy="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WordArt 4">
              <a:extLst>
                <a:ext uri="{FF2B5EF4-FFF2-40B4-BE49-F238E27FC236}">
                  <a16:creationId xmlns="" xmlns:a16="http://schemas.microsoft.com/office/drawing/2014/main" id="{388E90C1-EBDA-92F4-3155-219956210E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360000">
              <a:off x="4052" y="7695"/>
              <a:ext cx="4004" cy="4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200" b="1" kern="10" spc="0">
                  <a:ln>
                    <a:noFill/>
                  </a:ln>
                  <a:solidFill>
                    <a:srgbClr val="5A5A5A"/>
                  </a:solidFill>
                  <a:effectLst/>
                  <a:latin typeface="Friz Quadrata Std" panose="020E0602040504020404" pitchFamily="34" charset="0"/>
                </a:rPr>
                <a:t>User Survey 2022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E17380C-2BFE-6F03-D141-77DEA80A6E92}"/>
              </a:ext>
            </a:extLst>
          </p:cNvPr>
          <p:cNvSpPr/>
          <p:nvPr/>
        </p:nvSpPr>
        <p:spPr>
          <a:xfrm>
            <a:off x="6028370" y="1803372"/>
            <a:ext cx="759597" cy="2191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/>
                </a:solidFill>
              </a:rPr>
              <a:t>Section 2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EF16AD5F-A26F-A252-F73F-1A44A956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349" y="1789248"/>
            <a:ext cx="1831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+mj-lt"/>
                <a:ea typeface="Tahoma" pitchFamily="34" charset="0"/>
                <a:cs typeface="Tahoma" pitchFamily="34" charset="0"/>
              </a:rPr>
              <a:t>People who use LVRP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0CF743D-F520-978F-55A1-70385808FB65}"/>
              </a:ext>
            </a:extLst>
          </p:cNvPr>
          <p:cNvSpPr txBox="1"/>
          <p:nvPr/>
        </p:nvSpPr>
        <p:spPr>
          <a:xfrm>
            <a:off x="6028370" y="2234907"/>
            <a:ext cx="27200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+mj-lt"/>
                <a:cs typeface="Tahoma" pitchFamily="34" charset="0"/>
              </a:rPr>
              <a:t>This section helps us to build a profile about who uses Lagan Valley Regional Park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FEE9AE4-DD4D-C217-DB2A-4E6790FD217D}"/>
              </a:ext>
            </a:extLst>
          </p:cNvPr>
          <p:cNvSpPr/>
          <p:nvPr/>
        </p:nvSpPr>
        <p:spPr>
          <a:xfrm>
            <a:off x="6012160" y="1340768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5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15CD44F4-1466-104C-D6A6-17ADB4A579DE}"/>
              </a:ext>
            </a:extLst>
          </p:cNvPr>
          <p:cNvSpPr/>
          <p:nvPr/>
        </p:nvSpPr>
        <p:spPr>
          <a:xfrm>
            <a:off x="5131541" y="4216726"/>
            <a:ext cx="3672408" cy="2140713"/>
          </a:xfrm>
          <a:prstGeom prst="roundRect">
            <a:avLst>
              <a:gd name="adj" fmla="val 23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C829DD00-9968-215D-1586-31EAD8DF2BBF}"/>
              </a:ext>
            </a:extLst>
          </p:cNvPr>
          <p:cNvSpPr/>
          <p:nvPr/>
        </p:nvSpPr>
        <p:spPr>
          <a:xfrm>
            <a:off x="595752" y="2150810"/>
            <a:ext cx="3947667" cy="982915"/>
          </a:xfrm>
          <a:prstGeom prst="roundRect">
            <a:avLst>
              <a:gd name="adj" fmla="val 6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451166A1-1CFE-758F-CC18-0E38B9CF6B6F}"/>
              </a:ext>
            </a:extLst>
          </p:cNvPr>
          <p:cNvSpPr/>
          <p:nvPr/>
        </p:nvSpPr>
        <p:spPr>
          <a:xfrm>
            <a:off x="5178585" y="1760286"/>
            <a:ext cx="3625364" cy="1831021"/>
          </a:xfrm>
          <a:prstGeom prst="roundRect">
            <a:avLst>
              <a:gd name="adj" fmla="val 303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CD2747AE-5C0F-9F7C-229A-7821E4E7E742}"/>
              </a:ext>
            </a:extLst>
          </p:cNvPr>
          <p:cNvSpPr/>
          <p:nvPr/>
        </p:nvSpPr>
        <p:spPr>
          <a:xfrm>
            <a:off x="595753" y="3861048"/>
            <a:ext cx="3947668" cy="2186432"/>
          </a:xfrm>
          <a:prstGeom prst="roundRect">
            <a:avLst>
              <a:gd name="adj" fmla="val 23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B8E0E4-B505-5798-7498-354FDC88ABF7}"/>
              </a:ext>
            </a:extLst>
          </p:cNvPr>
          <p:cNvSpPr/>
          <p:nvPr/>
        </p:nvSpPr>
        <p:spPr>
          <a:xfrm>
            <a:off x="107504" y="1624193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>
                <a:latin typeface="+mj-lt"/>
              </a:rPr>
              <a:t>Q8 Gender profile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19B090E-B331-E523-0C1B-89D8A2B3123D}"/>
              </a:ext>
            </a:extLst>
          </p:cNvPr>
          <p:cNvSpPr/>
          <p:nvPr/>
        </p:nvSpPr>
        <p:spPr>
          <a:xfrm>
            <a:off x="135700" y="3427274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>
                <a:latin typeface="+mj-lt"/>
              </a:rPr>
              <a:t>Q10 Employment status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5523D0-7F9E-110E-0934-718FF68BF4E0}"/>
              </a:ext>
            </a:extLst>
          </p:cNvPr>
          <p:cNvSpPr/>
          <p:nvPr/>
        </p:nvSpPr>
        <p:spPr>
          <a:xfrm>
            <a:off x="5178585" y="1381181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>
                <a:latin typeface="+mj-lt"/>
              </a:rPr>
              <a:t>Q9 Age profile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4ABADBD-7368-E39A-BC79-546636A74F0D}"/>
              </a:ext>
            </a:extLst>
          </p:cNvPr>
          <p:cNvSpPr/>
          <p:nvPr/>
        </p:nvSpPr>
        <p:spPr>
          <a:xfrm>
            <a:off x="5131541" y="3830194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>
                <a:latin typeface="+mj-lt"/>
              </a:rPr>
              <a:t>User types from count (1456)</a:t>
            </a:r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="" xmlns:a16="http://schemas.microsoft.com/office/drawing/2014/main" id="{F34348CE-9AC0-4D59-231F-8D4C49917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77" y="2234957"/>
            <a:ext cx="2736304" cy="34444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id="{B90529CE-BEF4-2972-58ED-04FF7A852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26" y="2706060"/>
            <a:ext cx="2736304" cy="344447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2F3B3877-28B0-6498-8AF0-3E8E61F41A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37" y="3180371"/>
            <a:ext cx="2713400" cy="341564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BF1EA56E-3B9F-0588-49BC-267E5A874C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0" y="5526387"/>
            <a:ext cx="2713400" cy="341564"/>
          </a:xfrm>
          <a:prstGeom prst="rect">
            <a:avLst/>
          </a:prstGeom>
        </p:spPr>
      </p:pic>
      <p:pic>
        <p:nvPicPr>
          <p:cNvPr id="1026" name="Graphic 10" descr="Man with solid fill">
            <a:extLst>
              <a:ext uri="{FF2B5EF4-FFF2-40B4-BE49-F238E27FC236}">
                <a16:creationId xmlns="" xmlns:a16="http://schemas.microsoft.com/office/drawing/2014/main" id="{08DB7246-33B8-C5A1-402A-51CFD3D3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1020703" y="2711362"/>
            <a:ext cx="333842" cy="33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phic 11" descr="Woman with solid fill">
            <a:extLst>
              <a:ext uri="{FF2B5EF4-FFF2-40B4-BE49-F238E27FC236}">
                <a16:creationId xmlns="" xmlns:a16="http://schemas.microsoft.com/office/drawing/2014/main" id="{D3FC40E3-7050-3416-BE3F-B54EAC75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1020702" y="2215098"/>
            <a:ext cx="333843" cy="3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0A65BD5-5E0D-0BD5-8924-B3BBBE9CAA03}"/>
              </a:ext>
            </a:extLst>
          </p:cNvPr>
          <p:cNvSpPr/>
          <p:nvPr/>
        </p:nvSpPr>
        <p:spPr>
          <a:xfrm>
            <a:off x="5178585" y="1739142"/>
            <a:ext cx="1008112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Under 18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19 to 39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40 to 65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Over 65</a:t>
            </a:r>
          </a:p>
        </p:txBody>
      </p:sp>
      <p:pic>
        <p:nvPicPr>
          <p:cNvPr id="29" name="Picture 28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241173A0-4E42-0F6F-BE40-9C2A6637A4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0" y="2729119"/>
            <a:ext cx="2713397" cy="341563"/>
          </a:xfrm>
          <a:prstGeom prst="rect">
            <a:avLst/>
          </a:prstGeom>
        </p:spPr>
      </p:pic>
      <p:pic>
        <p:nvPicPr>
          <p:cNvPr id="31" name="Picture 30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D2FD8DB2-B99C-742E-2010-BD2C33C666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1" y="2281179"/>
            <a:ext cx="2713397" cy="341563"/>
          </a:xfrm>
          <a:prstGeom prst="rect">
            <a:avLst/>
          </a:prstGeom>
        </p:spPr>
      </p:pic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7AD6D181-4C23-8698-9D0B-AC5744A29A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0" y="1834894"/>
            <a:ext cx="2713398" cy="341563"/>
          </a:xfrm>
          <a:prstGeom prst="rect">
            <a:avLst/>
          </a:prstGeom>
        </p:spPr>
      </p:pic>
      <p:pic>
        <p:nvPicPr>
          <p:cNvPr id="35" name="Picture 34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B03E0477-CB1B-AD18-7F3E-FA3DE7BD28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26" y="5664129"/>
            <a:ext cx="2716183" cy="341914"/>
          </a:xfrm>
          <a:prstGeom prst="rect">
            <a:avLst/>
          </a:prstGeom>
        </p:spPr>
      </p:pic>
      <p:pic>
        <p:nvPicPr>
          <p:cNvPr id="37" name="Picture 36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01911EBC-8EEF-8A6F-7571-909B49C202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26" y="3920828"/>
            <a:ext cx="2716179" cy="341913"/>
          </a:xfrm>
          <a:prstGeom prst="rect">
            <a:avLst/>
          </a:prstGeom>
        </p:spPr>
      </p:pic>
      <p:pic>
        <p:nvPicPr>
          <p:cNvPr id="39" name="Picture 38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13F2D249-FD5D-1696-2917-251FE8F287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26" y="4792478"/>
            <a:ext cx="2716179" cy="341913"/>
          </a:xfrm>
          <a:prstGeom prst="rect">
            <a:avLst/>
          </a:prstGeom>
        </p:spPr>
      </p:pic>
      <p:pic>
        <p:nvPicPr>
          <p:cNvPr id="41" name="Picture 40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E04494F8-BD6A-377F-81A7-4303D351F9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26" y="5228303"/>
            <a:ext cx="2716179" cy="341913"/>
          </a:xfrm>
          <a:prstGeom prst="rect">
            <a:avLst/>
          </a:prstGeom>
        </p:spPr>
      </p:pic>
      <p:pic>
        <p:nvPicPr>
          <p:cNvPr id="43" name="Picture 42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BDC4675B-0762-4C7A-477C-482169001B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26" y="4356653"/>
            <a:ext cx="2716179" cy="34191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2DF2061-7466-6874-E338-993697E848E3}"/>
              </a:ext>
            </a:extLst>
          </p:cNvPr>
          <p:cNvSpPr/>
          <p:nvPr/>
        </p:nvSpPr>
        <p:spPr>
          <a:xfrm>
            <a:off x="611177" y="3909745"/>
            <a:ext cx="1206506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Employed FT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Employed PT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Student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Unemployed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Retired</a:t>
            </a:r>
          </a:p>
        </p:txBody>
      </p:sp>
      <p:pic>
        <p:nvPicPr>
          <p:cNvPr id="50" name="Picture 49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7637DD71-429F-6166-2B6D-8D01E988D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0" y="5112056"/>
            <a:ext cx="2713397" cy="341563"/>
          </a:xfrm>
          <a:prstGeom prst="rect">
            <a:avLst/>
          </a:prstGeom>
        </p:spPr>
      </p:pic>
      <p:pic>
        <p:nvPicPr>
          <p:cNvPr id="52" name="Picture 51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A93AD7BB-4970-3AA8-2B70-F9C28B8210A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0" y="4697725"/>
            <a:ext cx="2713397" cy="341563"/>
          </a:xfrm>
          <a:prstGeom prst="rect">
            <a:avLst/>
          </a:prstGeom>
        </p:spPr>
      </p:pic>
      <p:pic>
        <p:nvPicPr>
          <p:cNvPr id="54" name="Picture 53" descr="Shape&#10;&#10;Description automatically generated">
            <a:extLst>
              <a:ext uri="{FF2B5EF4-FFF2-40B4-BE49-F238E27FC236}">
                <a16:creationId xmlns="" xmlns:a16="http://schemas.microsoft.com/office/drawing/2014/main" id="{43A55889-5DD4-6592-9C3A-5B79B47071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0" y="4283394"/>
            <a:ext cx="2713397" cy="341563"/>
          </a:xfrm>
          <a:prstGeom prst="rect">
            <a:avLst/>
          </a:prstGeom>
        </p:spPr>
      </p:pic>
      <p:pic>
        <p:nvPicPr>
          <p:cNvPr id="55" name="Picture 54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4B6DCDBF-2CBD-69A3-77E5-026231DA13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0" y="5940719"/>
            <a:ext cx="2716179" cy="341913"/>
          </a:xfrm>
          <a:prstGeom prst="rect">
            <a:avLst/>
          </a:prstGeom>
        </p:spPr>
      </p:pic>
      <p:pic>
        <p:nvPicPr>
          <p:cNvPr id="1029" name="Graphic 1" descr="Walk with solid fill">
            <a:extLst>
              <a:ext uri="{FF2B5EF4-FFF2-40B4-BE49-F238E27FC236}">
                <a16:creationId xmlns="" xmlns:a16="http://schemas.microsoft.com/office/drawing/2014/main" id="{EC9CCC31-D0FC-77F3-0DDD-134D076B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48" t="-3571" r="-31448" b="-3571"/>
          <a:stretch>
            <a:fillRect/>
          </a:stretch>
        </p:blipFill>
        <p:spPr bwMode="auto">
          <a:xfrm>
            <a:off x="5435283" y="4312683"/>
            <a:ext cx="334518" cy="3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phic 3" descr="Cycling with solid fill">
            <a:extLst>
              <a:ext uri="{FF2B5EF4-FFF2-40B4-BE49-F238E27FC236}">
                <a16:creationId xmlns="" xmlns:a16="http://schemas.microsoft.com/office/drawing/2014/main" id="{7276588F-F750-1D7A-5895-03469909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" t="-6783" r="-4411" b="-6783"/>
          <a:stretch>
            <a:fillRect/>
          </a:stretch>
        </p:blipFill>
        <p:spPr bwMode="auto">
          <a:xfrm>
            <a:off x="5435283" y="4730471"/>
            <a:ext cx="334518" cy="3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phic 2" descr="Run with solid fill">
            <a:extLst>
              <a:ext uri="{FF2B5EF4-FFF2-40B4-BE49-F238E27FC236}">
                <a16:creationId xmlns="" xmlns:a16="http://schemas.microsoft.com/office/drawing/2014/main" id="{5DF804A9-A3D8-161B-0ED4-99A342DF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3" t="-3571" r="-11433" b="-3571"/>
          <a:stretch>
            <a:fillRect/>
          </a:stretch>
        </p:blipFill>
        <p:spPr bwMode="auto">
          <a:xfrm>
            <a:off x="5435283" y="5148259"/>
            <a:ext cx="334519" cy="33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phic 9" descr="Puppy with solid fill">
            <a:extLst>
              <a:ext uri="{FF2B5EF4-FFF2-40B4-BE49-F238E27FC236}">
                <a16:creationId xmlns="" xmlns:a16="http://schemas.microsoft.com/office/drawing/2014/main" id="{164C7AEF-CEC4-DDFE-3E61-CA3A08FE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92" t="-28091" r="-11533" b="-28091"/>
          <a:stretch>
            <a:fillRect/>
          </a:stretch>
        </p:blipFill>
        <p:spPr bwMode="auto">
          <a:xfrm>
            <a:off x="5435283" y="5566048"/>
            <a:ext cx="334518" cy="3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389F964-2A19-FAAC-AF11-98930146E8B4}"/>
              </a:ext>
            </a:extLst>
          </p:cNvPr>
          <p:cNvSpPr/>
          <p:nvPr/>
        </p:nvSpPr>
        <p:spPr>
          <a:xfrm>
            <a:off x="5380672" y="5855739"/>
            <a:ext cx="665736" cy="46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Other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CA6E86C6-1FA8-470C-722C-338B1C034C65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0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98B5E4B-6111-8E6A-B0EF-22D4DA48ABC7}"/>
              </a:ext>
            </a:extLst>
          </p:cNvPr>
          <p:cNvSpPr/>
          <p:nvPr/>
        </p:nvSpPr>
        <p:spPr>
          <a:xfrm>
            <a:off x="5316968" y="2042304"/>
            <a:ext cx="3625364" cy="1831021"/>
          </a:xfrm>
          <a:prstGeom prst="roundRect">
            <a:avLst>
              <a:gd name="adj" fmla="val 303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401A064-7AAA-8A4B-8559-7FB9FED1CFBC}"/>
              </a:ext>
            </a:extLst>
          </p:cNvPr>
          <p:cNvSpPr/>
          <p:nvPr/>
        </p:nvSpPr>
        <p:spPr>
          <a:xfrm>
            <a:off x="5316968" y="2021160"/>
            <a:ext cx="1008112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Daily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Weekly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Monthly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Less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34C4B1F-1ED7-D6B0-CF75-86CF4301F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94" y="2128647"/>
            <a:ext cx="2713399" cy="341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2D49D41-9F85-95BD-234C-639C1C42B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2" y="2557938"/>
            <a:ext cx="2713398" cy="3558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0C0BE96-478A-3997-FE32-EA1C11E7F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65" y="3430852"/>
            <a:ext cx="2713398" cy="3415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DAEEEB-53D3-43B9-508F-1A1A0C5BF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98" y="3001560"/>
            <a:ext cx="2713403" cy="3415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C8C725-1F41-209F-7C3A-43C93B79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2" y="1687350"/>
            <a:ext cx="26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Q11 Frequency of use towpath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ED37C38-FFEE-8CAB-EDBC-89924333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687350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Q12 Satisfaction with towpath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DDB6474-3A50-9F95-2233-E2314EF9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625279"/>
            <a:ext cx="2860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Q13 Satisfaction with Regional Park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62753"/>
              </p:ext>
            </p:extLst>
          </p:nvPr>
        </p:nvGraphicFramePr>
        <p:xfrm>
          <a:off x="402421" y="1852652"/>
          <a:ext cx="4500009" cy="165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="" xmlns:a16="http://schemas.microsoft.com/office/drawing/2014/main" id="{69C80C26-4A82-46EB-B7B6-6252073E9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353430"/>
              </p:ext>
            </p:extLst>
          </p:nvPr>
        </p:nvGraphicFramePr>
        <p:xfrm>
          <a:off x="116596" y="3818474"/>
          <a:ext cx="4743436" cy="285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269032" y="1995127"/>
            <a:ext cx="0" cy="1217849"/>
          </a:xfrm>
          <a:prstGeom prst="line">
            <a:avLst/>
          </a:prstGeom>
          <a:ln w="28575">
            <a:solidFill>
              <a:srgbClr val="EA4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75856" y="3933056"/>
            <a:ext cx="0" cy="2592288"/>
          </a:xfrm>
          <a:prstGeom prst="line">
            <a:avLst/>
          </a:prstGeom>
          <a:ln w="28575">
            <a:solidFill>
              <a:srgbClr val="EA4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BF069E0-ACC5-0D62-37CF-4F9857D86478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39952" y="5603367"/>
            <a:ext cx="1268848" cy="896651"/>
            <a:chOff x="7596336" y="5572581"/>
            <a:chExt cx="1268848" cy="896651"/>
          </a:xfrm>
        </p:grpSpPr>
        <p:sp>
          <p:nvSpPr>
            <p:cNvPr id="31" name="Rectangle: Rounded Corners 5">
              <a:extLst>
                <a:ext uri="{FF2B5EF4-FFF2-40B4-BE49-F238E27FC236}">
                  <a16:creationId xmlns="" xmlns:a16="http://schemas.microsoft.com/office/drawing/2014/main" id="{998B5E4B-6111-8E6A-B0EF-22D4DA48ABC7}"/>
                </a:ext>
              </a:extLst>
            </p:cNvPr>
            <p:cNvSpPr/>
            <p:nvPr/>
          </p:nvSpPr>
          <p:spPr>
            <a:xfrm>
              <a:off x="7596336" y="5572581"/>
              <a:ext cx="1166972" cy="896651"/>
            </a:xfrm>
            <a:prstGeom prst="roundRect">
              <a:avLst>
                <a:gd name="adj" fmla="val 30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A401A064-7AAA-8A4B-8559-7FB9FED1CFBC}"/>
                </a:ext>
              </a:extLst>
            </p:cNvPr>
            <p:cNvSpPr/>
            <p:nvPr/>
          </p:nvSpPr>
          <p:spPr>
            <a:xfrm>
              <a:off x="7626204" y="5589240"/>
              <a:ext cx="123898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GB" sz="1000" dirty="0">
                  <a:latin typeface="+mj-lt"/>
                </a:rPr>
                <a:t>Very Satisfied	5</a:t>
              </a:r>
            </a:p>
            <a:p>
              <a:pPr marL="342900" indent="-342900"/>
              <a:r>
                <a:rPr lang="en-GB" sz="1000" dirty="0">
                  <a:latin typeface="+mj-lt"/>
                </a:rPr>
                <a:t>Satisfied	4</a:t>
              </a:r>
            </a:p>
            <a:p>
              <a:pPr marL="342900" indent="-342900"/>
              <a:r>
                <a:rPr lang="en-GB" sz="1000" dirty="0">
                  <a:latin typeface="+mj-lt"/>
                </a:rPr>
                <a:t>Neither	3</a:t>
              </a:r>
            </a:p>
            <a:p>
              <a:pPr marL="342900" indent="-342900"/>
              <a:r>
                <a:rPr lang="en-GB" sz="1000" dirty="0">
                  <a:latin typeface="+mj-lt"/>
                </a:rPr>
                <a:t>Dissatisfied	2</a:t>
              </a:r>
            </a:p>
            <a:p>
              <a:pPr marL="342900" indent="-342900"/>
              <a:r>
                <a:rPr lang="en-GB" sz="1000" dirty="0">
                  <a:latin typeface="+mj-lt"/>
                </a:rPr>
                <a:t>Very Dissatisfied	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94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B76B3C6-6B15-AEC8-4A6F-4EE4CCB4882B}"/>
              </a:ext>
            </a:extLst>
          </p:cNvPr>
          <p:cNvSpPr/>
          <p:nvPr/>
        </p:nvSpPr>
        <p:spPr>
          <a:xfrm>
            <a:off x="595753" y="2150810"/>
            <a:ext cx="3456384" cy="982915"/>
          </a:xfrm>
          <a:prstGeom prst="roundRect">
            <a:avLst>
              <a:gd name="adj" fmla="val 6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1911C65-7ED5-30DC-60B4-73206B475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86" y="2708920"/>
            <a:ext cx="2736304" cy="344447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="" xmlns:a16="http://schemas.microsoft.com/office/drawing/2014/main" id="{0E5A2996-A180-EA46-96EE-4E4A4C8DB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86" y="2235254"/>
            <a:ext cx="2736304" cy="3444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A3B6B76-7180-0C61-1849-F4595FEDE4E1}"/>
              </a:ext>
            </a:extLst>
          </p:cNvPr>
          <p:cNvSpPr/>
          <p:nvPr/>
        </p:nvSpPr>
        <p:spPr>
          <a:xfrm>
            <a:off x="755576" y="2132815"/>
            <a:ext cx="1008112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Yes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CB055F2-4037-B3BB-F7E1-3460EFD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07504"/>
            <a:ext cx="396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Q14 Perception of safety – do you feel safe?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CB055F2-4037-B3BB-F7E1-3460EFD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66" y="1701544"/>
            <a:ext cx="4162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Q15 Have you any comments regarding accessibility?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704101"/>
              </p:ext>
            </p:extLst>
          </p:nvPr>
        </p:nvGraphicFramePr>
        <p:xfrm>
          <a:off x="4344775" y="4077073"/>
          <a:ext cx="4534902" cy="262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719189"/>
              </p:ext>
            </p:extLst>
          </p:nvPr>
        </p:nvGraphicFramePr>
        <p:xfrm>
          <a:off x="193932" y="4352519"/>
          <a:ext cx="4193606" cy="235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0B822A82-4072-246D-EEC5-B4A99981F154}"/>
              </a:ext>
            </a:extLst>
          </p:cNvPr>
          <p:cNvSpPr/>
          <p:nvPr/>
        </p:nvSpPr>
        <p:spPr>
          <a:xfrm>
            <a:off x="4572000" y="2156475"/>
            <a:ext cx="3456384" cy="982915"/>
          </a:xfrm>
          <a:prstGeom prst="roundRect">
            <a:avLst>
              <a:gd name="adj" fmla="val 6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C68F13F-94FB-1069-D310-5B212F93FA1E}"/>
              </a:ext>
            </a:extLst>
          </p:cNvPr>
          <p:cNvSpPr/>
          <p:nvPr/>
        </p:nvSpPr>
        <p:spPr>
          <a:xfrm>
            <a:off x="4731823" y="2138480"/>
            <a:ext cx="1008112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Yes</a:t>
            </a:r>
          </a:p>
          <a:p>
            <a:pPr marL="342900" indent="-342900">
              <a:lnSpc>
                <a:spcPct val="200000"/>
              </a:lnSpc>
            </a:pPr>
            <a:r>
              <a:rPr lang="en-GB" sz="1400" b="1" dirty="0">
                <a:latin typeface="+mj-lt"/>
              </a:rPr>
              <a:t>No</a:t>
            </a:r>
          </a:p>
        </p:txBody>
      </p:sp>
      <p:pic>
        <p:nvPicPr>
          <p:cNvPr id="35" name="Picture 34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E6FC0B2E-ECE8-4812-65AE-DAED03176B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25" y="2233655"/>
            <a:ext cx="2736304" cy="344447"/>
          </a:xfrm>
          <a:prstGeom prst="rect">
            <a:avLst/>
          </a:prstGeom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="" xmlns:a16="http://schemas.microsoft.com/office/drawing/2014/main" id="{49A80AC8-7440-FE6F-F069-21CA12E06C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92" y="2703418"/>
            <a:ext cx="2735337" cy="344325"/>
          </a:xfrm>
          <a:prstGeom prst="rect">
            <a:avLst/>
          </a:prstGeom>
        </p:spPr>
      </p:pic>
      <p:sp>
        <p:nvSpPr>
          <p:cNvPr id="38" name="Graphic 26" descr="Line arrow: Clockwise curve with solid fill">
            <a:extLst>
              <a:ext uri="{FF2B5EF4-FFF2-40B4-BE49-F238E27FC236}">
                <a16:creationId xmlns="" xmlns:a16="http://schemas.microsoft.com/office/drawing/2014/main" id="{7B2D527C-BB67-1AB1-D9DF-0FD283E7DF4D}"/>
              </a:ext>
            </a:extLst>
          </p:cNvPr>
          <p:cNvSpPr/>
          <p:nvPr/>
        </p:nvSpPr>
        <p:spPr>
          <a:xfrm rot="11685490">
            <a:off x="7753374" y="2493509"/>
            <a:ext cx="508272" cy="1452978"/>
          </a:xfrm>
          <a:custGeom>
            <a:avLst/>
            <a:gdLst>
              <a:gd name="connsiteX0" fmla="*/ 143970 w 618788"/>
              <a:gd name="connsiteY0" fmla="*/ 164909 h 1322586"/>
              <a:gd name="connsiteX1" fmla="*/ 50398 w 618788"/>
              <a:gd name="connsiteY1" fmla="*/ 316491 h 1322586"/>
              <a:gd name="connsiteX2" fmla="*/ 8590 w 618788"/>
              <a:gd name="connsiteY2" fmla="*/ 316491 h 1322586"/>
              <a:gd name="connsiteX3" fmla="*/ 8590 w 618788"/>
              <a:gd name="connsiteY3" fmla="*/ 246530 h 1322586"/>
              <a:gd name="connsiteX4" fmla="*/ 150938 w 618788"/>
              <a:gd name="connsiteY4" fmla="*/ 13326 h 1322586"/>
              <a:gd name="connsiteX5" fmla="*/ 168856 w 618788"/>
              <a:gd name="connsiteY5" fmla="*/ 0 h 1322586"/>
              <a:gd name="connsiteX6" fmla="*/ 171843 w 618788"/>
              <a:gd name="connsiteY6" fmla="*/ 0 h 1322586"/>
              <a:gd name="connsiteX7" fmla="*/ 175824 w 618788"/>
              <a:gd name="connsiteY7" fmla="*/ 0 h 1322586"/>
              <a:gd name="connsiteX8" fmla="*/ 177815 w 618788"/>
              <a:gd name="connsiteY8" fmla="*/ 0 h 1322586"/>
              <a:gd name="connsiteX9" fmla="*/ 179806 w 618788"/>
              <a:gd name="connsiteY9" fmla="*/ 0 h 1322586"/>
              <a:gd name="connsiteX10" fmla="*/ 192747 w 618788"/>
              <a:gd name="connsiteY10" fmla="*/ 13326 h 1322586"/>
              <a:gd name="connsiteX11" fmla="*/ 332109 w 618788"/>
              <a:gd name="connsiteY11" fmla="*/ 251527 h 1322586"/>
              <a:gd name="connsiteX12" fmla="*/ 332109 w 618788"/>
              <a:gd name="connsiteY12" fmla="*/ 321488 h 1322586"/>
              <a:gd name="connsiteX13" fmla="*/ 290300 w 618788"/>
              <a:gd name="connsiteY13" fmla="*/ 321488 h 1322586"/>
              <a:gd name="connsiteX14" fmla="*/ 204692 w 618788"/>
              <a:gd name="connsiteY14" fmla="*/ 174903 h 1322586"/>
              <a:gd name="connsiteX15" fmla="*/ 359981 w 618788"/>
              <a:gd name="connsiteY15" fmla="*/ 976125 h 1322586"/>
              <a:gd name="connsiteX16" fmla="*/ 598888 w 618788"/>
              <a:gd name="connsiteY16" fmla="*/ 1225987 h 1322586"/>
              <a:gd name="connsiteX17" fmla="*/ 616806 w 618788"/>
              <a:gd name="connsiteY17" fmla="*/ 1289285 h 1322586"/>
              <a:gd name="connsiteX18" fmla="*/ 578979 w 618788"/>
              <a:gd name="connsiteY18" fmla="*/ 1319268 h 1322586"/>
              <a:gd name="connsiteX19" fmla="*/ 320164 w 618788"/>
              <a:gd name="connsiteY19" fmla="*/ 1049418 h 1322586"/>
              <a:gd name="connsiteX20" fmla="*/ 143970 w 618788"/>
              <a:gd name="connsiteY20" fmla="*/ 164909 h 13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8788" h="1322586">
                <a:moveTo>
                  <a:pt x="143970" y="164909"/>
                </a:moveTo>
                <a:lnTo>
                  <a:pt x="50398" y="316491"/>
                </a:lnTo>
                <a:cubicBezTo>
                  <a:pt x="38453" y="336480"/>
                  <a:pt x="19540" y="334814"/>
                  <a:pt x="8590" y="316491"/>
                </a:cubicBezTo>
                <a:cubicBezTo>
                  <a:pt x="-3356" y="296502"/>
                  <a:pt x="-2360" y="264853"/>
                  <a:pt x="8590" y="246530"/>
                </a:cubicBezTo>
                <a:lnTo>
                  <a:pt x="150938" y="13326"/>
                </a:lnTo>
                <a:cubicBezTo>
                  <a:pt x="155915" y="4997"/>
                  <a:pt x="161888" y="0"/>
                  <a:pt x="168856" y="0"/>
                </a:cubicBezTo>
                <a:cubicBezTo>
                  <a:pt x="169852" y="0"/>
                  <a:pt x="170847" y="0"/>
                  <a:pt x="171843" y="0"/>
                </a:cubicBezTo>
                <a:cubicBezTo>
                  <a:pt x="172838" y="0"/>
                  <a:pt x="173833" y="0"/>
                  <a:pt x="175824" y="0"/>
                </a:cubicBezTo>
                <a:lnTo>
                  <a:pt x="177815" y="0"/>
                </a:lnTo>
                <a:lnTo>
                  <a:pt x="179806" y="0"/>
                </a:lnTo>
                <a:cubicBezTo>
                  <a:pt x="184783" y="1666"/>
                  <a:pt x="189761" y="6663"/>
                  <a:pt x="192747" y="13326"/>
                </a:cubicBezTo>
                <a:lnTo>
                  <a:pt x="332109" y="251527"/>
                </a:lnTo>
                <a:cubicBezTo>
                  <a:pt x="344054" y="271516"/>
                  <a:pt x="343059" y="303165"/>
                  <a:pt x="332109" y="321488"/>
                </a:cubicBezTo>
                <a:cubicBezTo>
                  <a:pt x="320164" y="341477"/>
                  <a:pt x="301250" y="339812"/>
                  <a:pt x="290300" y="321488"/>
                </a:cubicBezTo>
                <a:lnTo>
                  <a:pt x="204692" y="174903"/>
                </a:lnTo>
                <a:cubicBezTo>
                  <a:pt x="167861" y="488063"/>
                  <a:pt x="219624" y="757913"/>
                  <a:pt x="359981" y="976125"/>
                </a:cubicBezTo>
                <a:cubicBezTo>
                  <a:pt x="429662" y="1082733"/>
                  <a:pt x="510293" y="1167686"/>
                  <a:pt x="598888" y="1225987"/>
                </a:cubicBezTo>
                <a:cubicBezTo>
                  <a:pt x="614815" y="1235981"/>
                  <a:pt x="622779" y="1264299"/>
                  <a:pt x="616806" y="1289285"/>
                </a:cubicBezTo>
                <a:cubicBezTo>
                  <a:pt x="610833" y="1315937"/>
                  <a:pt x="593911" y="1329263"/>
                  <a:pt x="578979" y="1319268"/>
                </a:cubicBezTo>
                <a:cubicBezTo>
                  <a:pt x="483416" y="1257636"/>
                  <a:pt x="395817" y="1166020"/>
                  <a:pt x="320164" y="1049418"/>
                </a:cubicBezTo>
                <a:cubicBezTo>
                  <a:pt x="211660" y="882844"/>
                  <a:pt x="95193" y="594670"/>
                  <a:pt x="143970" y="164909"/>
                </a:cubicBezTo>
                <a:close/>
              </a:path>
            </a:pathLst>
          </a:custGeom>
          <a:solidFill>
            <a:srgbClr val="000000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Graphic 26" descr="Line arrow: Clockwise curve with solid fill">
            <a:extLst>
              <a:ext uri="{FF2B5EF4-FFF2-40B4-BE49-F238E27FC236}">
                <a16:creationId xmlns="" xmlns:a16="http://schemas.microsoft.com/office/drawing/2014/main" id="{86F860F6-2C5F-2931-505A-199CF0F33C1E}"/>
              </a:ext>
            </a:extLst>
          </p:cNvPr>
          <p:cNvSpPr/>
          <p:nvPr/>
        </p:nvSpPr>
        <p:spPr>
          <a:xfrm rot="10306296" flipH="1">
            <a:off x="340656" y="2886783"/>
            <a:ext cx="540963" cy="1295972"/>
          </a:xfrm>
          <a:custGeom>
            <a:avLst/>
            <a:gdLst>
              <a:gd name="connsiteX0" fmla="*/ 143970 w 618788"/>
              <a:gd name="connsiteY0" fmla="*/ 164909 h 1322586"/>
              <a:gd name="connsiteX1" fmla="*/ 50398 w 618788"/>
              <a:gd name="connsiteY1" fmla="*/ 316491 h 1322586"/>
              <a:gd name="connsiteX2" fmla="*/ 8590 w 618788"/>
              <a:gd name="connsiteY2" fmla="*/ 316491 h 1322586"/>
              <a:gd name="connsiteX3" fmla="*/ 8590 w 618788"/>
              <a:gd name="connsiteY3" fmla="*/ 246530 h 1322586"/>
              <a:gd name="connsiteX4" fmla="*/ 150938 w 618788"/>
              <a:gd name="connsiteY4" fmla="*/ 13326 h 1322586"/>
              <a:gd name="connsiteX5" fmla="*/ 168856 w 618788"/>
              <a:gd name="connsiteY5" fmla="*/ 0 h 1322586"/>
              <a:gd name="connsiteX6" fmla="*/ 171843 w 618788"/>
              <a:gd name="connsiteY6" fmla="*/ 0 h 1322586"/>
              <a:gd name="connsiteX7" fmla="*/ 175824 w 618788"/>
              <a:gd name="connsiteY7" fmla="*/ 0 h 1322586"/>
              <a:gd name="connsiteX8" fmla="*/ 177815 w 618788"/>
              <a:gd name="connsiteY8" fmla="*/ 0 h 1322586"/>
              <a:gd name="connsiteX9" fmla="*/ 179806 w 618788"/>
              <a:gd name="connsiteY9" fmla="*/ 0 h 1322586"/>
              <a:gd name="connsiteX10" fmla="*/ 192747 w 618788"/>
              <a:gd name="connsiteY10" fmla="*/ 13326 h 1322586"/>
              <a:gd name="connsiteX11" fmla="*/ 332109 w 618788"/>
              <a:gd name="connsiteY11" fmla="*/ 251527 h 1322586"/>
              <a:gd name="connsiteX12" fmla="*/ 332109 w 618788"/>
              <a:gd name="connsiteY12" fmla="*/ 321488 h 1322586"/>
              <a:gd name="connsiteX13" fmla="*/ 290300 w 618788"/>
              <a:gd name="connsiteY13" fmla="*/ 321488 h 1322586"/>
              <a:gd name="connsiteX14" fmla="*/ 204692 w 618788"/>
              <a:gd name="connsiteY14" fmla="*/ 174903 h 1322586"/>
              <a:gd name="connsiteX15" fmla="*/ 359981 w 618788"/>
              <a:gd name="connsiteY15" fmla="*/ 976125 h 1322586"/>
              <a:gd name="connsiteX16" fmla="*/ 598888 w 618788"/>
              <a:gd name="connsiteY16" fmla="*/ 1225987 h 1322586"/>
              <a:gd name="connsiteX17" fmla="*/ 616806 w 618788"/>
              <a:gd name="connsiteY17" fmla="*/ 1289285 h 1322586"/>
              <a:gd name="connsiteX18" fmla="*/ 578979 w 618788"/>
              <a:gd name="connsiteY18" fmla="*/ 1319268 h 1322586"/>
              <a:gd name="connsiteX19" fmla="*/ 320164 w 618788"/>
              <a:gd name="connsiteY19" fmla="*/ 1049418 h 1322586"/>
              <a:gd name="connsiteX20" fmla="*/ 143970 w 618788"/>
              <a:gd name="connsiteY20" fmla="*/ 164909 h 13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8788" h="1322586">
                <a:moveTo>
                  <a:pt x="143970" y="164909"/>
                </a:moveTo>
                <a:lnTo>
                  <a:pt x="50398" y="316491"/>
                </a:lnTo>
                <a:cubicBezTo>
                  <a:pt x="38453" y="336480"/>
                  <a:pt x="19540" y="334814"/>
                  <a:pt x="8590" y="316491"/>
                </a:cubicBezTo>
                <a:cubicBezTo>
                  <a:pt x="-3356" y="296502"/>
                  <a:pt x="-2360" y="264853"/>
                  <a:pt x="8590" y="246530"/>
                </a:cubicBezTo>
                <a:lnTo>
                  <a:pt x="150938" y="13326"/>
                </a:lnTo>
                <a:cubicBezTo>
                  <a:pt x="155915" y="4997"/>
                  <a:pt x="161888" y="0"/>
                  <a:pt x="168856" y="0"/>
                </a:cubicBezTo>
                <a:cubicBezTo>
                  <a:pt x="169852" y="0"/>
                  <a:pt x="170847" y="0"/>
                  <a:pt x="171843" y="0"/>
                </a:cubicBezTo>
                <a:cubicBezTo>
                  <a:pt x="172838" y="0"/>
                  <a:pt x="173833" y="0"/>
                  <a:pt x="175824" y="0"/>
                </a:cubicBezTo>
                <a:lnTo>
                  <a:pt x="177815" y="0"/>
                </a:lnTo>
                <a:lnTo>
                  <a:pt x="179806" y="0"/>
                </a:lnTo>
                <a:cubicBezTo>
                  <a:pt x="184783" y="1666"/>
                  <a:pt x="189761" y="6663"/>
                  <a:pt x="192747" y="13326"/>
                </a:cubicBezTo>
                <a:lnTo>
                  <a:pt x="332109" y="251527"/>
                </a:lnTo>
                <a:cubicBezTo>
                  <a:pt x="344054" y="271516"/>
                  <a:pt x="343059" y="303165"/>
                  <a:pt x="332109" y="321488"/>
                </a:cubicBezTo>
                <a:cubicBezTo>
                  <a:pt x="320164" y="341477"/>
                  <a:pt x="301250" y="339812"/>
                  <a:pt x="290300" y="321488"/>
                </a:cubicBezTo>
                <a:lnTo>
                  <a:pt x="204692" y="174903"/>
                </a:lnTo>
                <a:cubicBezTo>
                  <a:pt x="167861" y="488063"/>
                  <a:pt x="219624" y="757913"/>
                  <a:pt x="359981" y="976125"/>
                </a:cubicBezTo>
                <a:cubicBezTo>
                  <a:pt x="429662" y="1082733"/>
                  <a:pt x="510293" y="1167686"/>
                  <a:pt x="598888" y="1225987"/>
                </a:cubicBezTo>
                <a:cubicBezTo>
                  <a:pt x="614815" y="1235981"/>
                  <a:pt x="622779" y="1264299"/>
                  <a:pt x="616806" y="1289285"/>
                </a:cubicBezTo>
                <a:cubicBezTo>
                  <a:pt x="610833" y="1315937"/>
                  <a:pt x="593911" y="1329263"/>
                  <a:pt x="578979" y="1319268"/>
                </a:cubicBezTo>
                <a:cubicBezTo>
                  <a:pt x="483416" y="1257636"/>
                  <a:pt x="395817" y="1166020"/>
                  <a:pt x="320164" y="1049418"/>
                </a:cubicBezTo>
                <a:cubicBezTo>
                  <a:pt x="211660" y="882844"/>
                  <a:pt x="95193" y="594670"/>
                  <a:pt x="143970" y="164909"/>
                </a:cubicBezTo>
                <a:close/>
              </a:path>
            </a:pathLst>
          </a:custGeom>
          <a:solidFill>
            <a:srgbClr val="000000"/>
          </a:solidFill>
          <a:ln w="99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A1A43A34-1791-D048-E97B-57E3F1064984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621A90AF-4086-04DF-673E-E6C7541DC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10334"/>
              </p:ext>
            </p:extLst>
          </p:nvPr>
        </p:nvGraphicFramePr>
        <p:xfrm>
          <a:off x="-5472" y="1969963"/>
          <a:ext cx="2759306" cy="197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26572BA8-18B2-F7FB-F838-B29E1A3FE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077930"/>
              </p:ext>
            </p:extLst>
          </p:nvPr>
        </p:nvGraphicFramePr>
        <p:xfrm>
          <a:off x="2489243" y="2924944"/>
          <a:ext cx="6312973" cy="360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9F5FE3-4C3B-B259-C6D6-655D459BE180}"/>
              </a:ext>
            </a:extLst>
          </p:cNvPr>
          <p:cNvSpPr/>
          <p:nvPr/>
        </p:nvSpPr>
        <p:spPr>
          <a:xfrm>
            <a:off x="2768851" y="1245575"/>
            <a:ext cx="321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Q16 Where visitors come from?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7D684A2-C0FB-F5DB-07AF-A3F25F939C3C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5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:\Users\lukek\Desktop\LVRP_POSTCODES.jpg">
            <a:extLst>
              <a:ext uri="{FF2B5EF4-FFF2-40B4-BE49-F238E27FC236}">
                <a16:creationId xmlns="" xmlns:a16="http://schemas.microsoft.com/office/drawing/2014/main" id="{CFD8E742-3D1B-B627-5F8E-F4D252D0E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/>
          <a:stretch/>
        </p:blipFill>
        <p:spPr bwMode="auto">
          <a:xfrm>
            <a:off x="1471" y="998629"/>
            <a:ext cx="5622701" cy="35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CF0775F-5224-A154-3718-DEAE863696B4}"/>
              </a:ext>
            </a:extLst>
          </p:cNvPr>
          <p:cNvSpPr/>
          <p:nvPr/>
        </p:nvSpPr>
        <p:spPr>
          <a:xfrm>
            <a:off x="3077437" y="2722319"/>
            <a:ext cx="308714" cy="245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944156AD-23BA-3128-B0E4-0E833EDBE56D}"/>
              </a:ext>
            </a:extLst>
          </p:cNvPr>
          <p:cNvSpPr/>
          <p:nvPr/>
        </p:nvSpPr>
        <p:spPr>
          <a:xfrm>
            <a:off x="2820226" y="3605260"/>
            <a:ext cx="441021" cy="359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12412F30-BADE-A888-E6F1-E86D70082FEA}"/>
              </a:ext>
            </a:extLst>
          </p:cNvPr>
          <p:cNvSpPr/>
          <p:nvPr/>
        </p:nvSpPr>
        <p:spPr>
          <a:xfrm>
            <a:off x="3508590" y="3150010"/>
            <a:ext cx="308714" cy="245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2C16F1E-1449-769B-172E-66077B8FE328}"/>
              </a:ext>
            </a:extLst>
          </p:cNvPr>
          <p:cNvSpPr/>
          <p:nvPr/>
        </p:nvSpPr>
        <p:spPr>
          <a:xfrm>
            <a:off x="3734034" y="2665840"/>
            <a:ext cx="220108" cy="178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43B75AC4-7933-4A83-AC51-DE4904CE4BD1}"/>
              </a:ext>
            </a:extLst>
          </p:cNvPr>
          <p:cNvSpPr/>
          <p:nvPr/>
        </p:nvSpPr>
        <p:spPr>
          <a:xfrm>
            <a:off x="2896095" y="2851564"/>
            <a:ext cx="220108" cy="178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88FFBCD-8D2D-8F17-63A8-80104341709E}"/>
              </a:ext>
            </a:extLst>
          </p:cNvPr>
          <p:cNvSpPr/>
          <p:nvPr/>
        </p:nvSpPr>
        <p:spPr>
          <a:xfrm>
            <a:off x="4086850" y="2266510"/>
            <a:ext cx="176408" cy="1400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E0C8608-FDFC-89B8-9C5E-9585E5FF4C3B}"/>
              </a:ext>
            </a:extLst>
          </p:cNvPr>
          <p:cNvSpPr/>
          <p:nvPr/>
        </p:nvSpPr>
        <p:spPr>
          <a:xfrm>
            <a:off x="2833133" y="2646898"/>
            <a:ext cx="176408" cy="1400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FD668C9-1086-052D-108B-30CD58FE766D}"/>
              </a:ext>
            </a:extLst>
          </p:cNvPr>
          <p:cNvSpPr/>
          <p:nvPr/>
        </p:nvSpPr>
        <p:spPr>
          <a:xfrm>
            <a:off x="1399747" y="3177204"/>
            <a:ext cx="176408" cy="1400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709F110A-37A9-531E-350D-3C888B3A8701}"/>
              </a:ext>
            </a:extLst>
          </p:cNvPr>
          <p:cNvSpPr/>
          <p:nvPr/>
        </p:nvSpPr>
        <p:spPr>
          <a:xfrm>
            <a:off x="2377494" y="2780723"/>
            <a:ext cx="176408" cy="1400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2590D35-C1C8-3221-F7BD-5D436035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167" y="4195939"/>
            <a:ext cx="4407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900" b="1" dirty="0">
                <a:latin typeface="+mj-lt"/>
                <a:ea typeface="Times New Roman" pitchFamily="18" charset="0"/>
                <a:cs typeface="Tahoma" pitchFamily="34" charset="0"/>
              </a:rPr>
              <a:t>BT30</a:t>
            </a:r>
            <a:endParaRPr kumimoji="0" lang="en-GB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B79E185F-9E5B-2C19-F29E-1C1C012C4162}"/>
              </a:ext>
            </a:extLst>
          </p:cNvPr>
          <p:cNvCxnSpPr/>
          <p:nvPr/>
        </p:nvCxnSpPr>
        <p:spPr>
          <a:xfrm flipH="1">
            <a:off x="172420" y="4293096"/>
            <a:ext cx="367132" cy="214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43A34146-818A-B1FA-AFAC-00ABF1760BE9}"/>
              </a:ext>
            </a:extLst>
          </p:cNvPr>
          <p:cNvSpPr/>
          <p:nvPr/>
        </p:nvSpPr>
        <p:spPr>
          <a:xfrm>
            <a:off x="3527806" y="2619416"/>
            <a:ext cx="132306" cy="1050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DC34809-3467-D55C-4D63-996EAFFA4657}"/>
              </a:ext>
            </a:extLst>
          </p:cNvPr>
          <p:cNvSpPr/>
          <p:nvPr/>
        </p:nvSpPr>
        <p:spPr>
          <a:xfrm>
            <a:off x="3058106" y="2461802"/>
            <a:ext cx="132306" cy="1050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D64C447-C1F9-A557-37A7-F667000CA1D2}"/>
              </a:ext>
            </a:extLst>
          </p:cNvPr>
          <p:cNvSpPr/>
          <p:nvPr/>
        </p:nvSpPr>
        <p:spPr>
          <a:xfrm>
            <a:off x="2833133" y="1955729"/>
            <a:ext cx="132306" cy="1050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1DAD3444-10FA-6FD7-2707-93FA3E231552}"/>
              </a:ext>
            </a:extLst>
          </p:cNvPr>
          <p:cNvSpPr/>
          <p:nvPr/>
        </p:nvSpPr>
        <p:spPr>
          <a:xfrm>
            <a:off x="2883216" y="2265892"/>
            <a:ext cx="132306" cy="1050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D022198-E316-B5BD-0B87-330393E15002}"/>
              </a:ext>
            </a:extLst>
          </p:cNvPr>
          <p:cNvSpPr/>
          <p:nvPr/>
        </p:nvSpPr>
        <p:spPr>
          <a:xfrm>
            <a:off x="3742090" y="2070449"/>
            <a:ext cx="132306" cy="1050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FF7E6544-0C46-AC85-5532-CFF23D05585E}"/>
              </a:ext>
            </a:extLst>
          </p:cNvPr>
          <p:cNvSpPr/>
          <p:nvPr/>
        </p:nvSpPr>
        <p:spPr>
          <a:xfrm>
            <a:off x="4243931" y="2627090"/>
            <a:ext cx="132306" cy="1050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58AB05EC-D131-6091-6EFF-E317F898E641}"/>
              </a:ext>
            </a:extLst>
          </p:cNvPr>
          <p:cNvSpPr/>
          <p:nvPr/>
        </p:nvSpPr>
        <p:spPr>
          <a:xfrm>
            <a:off x="3406524" y="1932630"/>
            <a:ext cx="132306" cy="10503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4568694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B6B67581-9E72-EAF6-D2FC-22ECC98A2AB0}"/>
              </a:ext>
            </a:extLst>
          </p:cNvPr>
          <p:cNvSpPr/>
          <p:nvPr/>
        </p:nvSpPr>
        <p:spPr>
          <a:xfrm>
            <a:off x="143092" y="4241333"/>
            <a:ext cx="176408" cy="1400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33821B69-55D7-5864-5C0D-6C9E4A951422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2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B9F5FE3-4C3B-B259-C6D6-655D459BE180}"/>
              </a:ext>
            </a:extLst>
          </p:cNvPr>
          <p:cNvSpPr/>
          <p:nvPr/>
        </p:nvSpPr>
        <p:spPr>
          <a:xfrm>
            <a:off x="2768851" y="1245575"/>
            <a:ext cx="321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Q17 Where did you visit today?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953383"/>
              </p:ext>
            </p:extLst>
          </p:nvPr>
        </p:nvGraphicFramePr>
        <p:xfrm>
          <a:off x="323528" y="1777916"/>
          <a:ext cx="5184576" cy="481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032253"/>
              </p:ext>
            </p:extLst>
          </p:nvPr>
        </p:nvGraphicFramePr>
        <p:xfrm>
          <a:off x="5580112" y="4581128"/>
          <a:ext cx="3419872" cy="215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47981"/>
              </p:ext>
            </p:extLst>
          </p:nvPr>
        </p:nvGraphicFramePr>
        <p:xfrm>
          <a:off x="6079858" y="3440048"/>
          <a:ext cx="2736304" cy="1080000"/>
        </p:xfrm>
        <a:graphic>
          <a:graphicData uri="http://schemas.openxmlformats.org/drawingml/2006/table">
            <a:tbl>
              <a:tblPr firstRow="1" firstCol="1" bandRow="1"/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Towpath 1 (</a:t>
                      </a:r>
                      <a:r>
                        <a:rPr lang="en-GB" sz="10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Stranmillis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to </a:t>
                      </a:r>
                      <a:r>
                        <a:rPr lang="en-GB" sz="10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Shaws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Bridge)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Towpath 2 (</a:t>
                      </a:r>
                      <a:r>
                        <a:rPr lang="en-GB" sz="10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Shaws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Bridge to </a:t>
                      </a:r>
                      <a:r>
                        <a:rPr lang="en-GB" sz="10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Drumbridge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Towpath 3 (Drumbridge to Lambeg)</a:t>
                      </a:r>
                      <a:endParaRPr lang="en-GB" sz="1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Towpath 4 (</a:t>
                      </a:r>
                      <a:r>
                        <a:rPr lang="en-GB" sz="10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Lambeg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to Lagan Valley Island)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Towpath 5 (Lagan Valley Island to </a:t>
                      </a:r>
                      <a:r>
                        <a:rPr lang="en-GB" sz="10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Blaris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Road)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2132BED-06FC-9CA1-8B24-3C4502A4C635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111FB874-B70B-D442-01B4-5056F9D1C96D}"/>
              </a:ext>
            </a:extLst>
          </p:cNvPr>
          <p:cNvGrpSpPr>
            <a:grpSpLocks/>
          </p:cNvGrpSpPr>
          <p:nvPr/>
        </p:nvGrpSpPr>
        <p:grpSpPr bwMode="auto">
          <a:xfrm>
            <a:off x="-756" y="980726"/>
            <a:ext cx="5796892" cy="5904653"/>
            <a:chOff x="1703" y="4933"/>
            <a:chExt cx="8551" cy="7428"/>
          </a:xfrm>
        </p:grpSpPr>
        <p:pic>
          <p:nvPicPr>
            <p:cNvPr id="3" name="Picture 1" descr="The Best Free and Premium Online Survey Tools - Make A Website Hub">
              <a:extLst>
                <a:ext uri="{FF2B5EF4-FFF2-40B4-BE49-F238E27FC236}">
                  <a16:creationId xmlns="" xmlns:a16="http://schemas.microsoft.com/office/drawing/2014/main" id="{2201C9C0-589B-215D-DCDA-830071AC7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0" t="-401" r="40161"/>
            <a:stretch>
              <a:fillRect/>
            </a:stretch>
          </p:blipFill>
          <p:spPr bwMode="auto">
            <a:xfrm>
              <a:off x="1703" y="4933"/>
              <a:ext cx="8551" cy="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="" xmlns:a16="http://schemas.microsoft.com/office/drawing/2014/main" id="{801005EF-343A-FE2A-4B6E-FB5695CA3CF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360000">
              <a:off x="4052" y="7695"/>
              <a:ext cx="4004" cy="4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200" b="1" kern="10" spc="0">
                  <a:ln>
                    <a:noFill/>
                  </a:ln>
                  <a:solidFill>
                    <a:srgbClr val="5A5A5A"/>
                  </a:solidFill>
                  <a:effectLst/>
                  <a:latin typeface="Friz Quadrata Std" panose="020E0602040504020404" pitchFamily="34" charset="0"/>
                </a:rPr>
                <a:t>User Survey 2022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3">
            <a:extLst>
              <a:ext uri="{FF2B5EF4-FFF2-40B4-BE49-F238E27FC236}">
                <a16:creationId xmlns="" xmlns:a16="http://schemas.microsoft.com/office/drawing/2014/main" id="{EC384E86-A90D-BC84-2F08-31280089686D}"/>
              </a:ext>
            </a:extLst>
          </p:cNvPr>
          <p:cNvSpPr/>
          <p:nvPr/>
        </p:nvSpPr>
        <p:spPr>
          <a:xfrm>
            <a:off x="6007870" y="1772225"/>
            <a:ext cx="759597" cy="2191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/>
                </a:solidFill>
              </a:rPr>
              <a:t>Section 3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="" xmlns:a16="http://schemas.microsoft.com/office/drawing/2014/main" id="{3BEFC5C1-E4FC-A0C4-4ECE-267388A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849" y="1772225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+mj-lt"/>
                <a:ea typeface="Tahoma" pitchFamily="34" charset="0"/>
                <a:cs typeface="Tahoma" pitchFamily="34" charset="0"/>
              </a:rPr>
              <a:t>Attitudes and Perceptions 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007870" y="2182264"/>
            <a:ext cx="2884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+mj-lt"/>
                <a:ea typeface="Tahoma" pitchFamily="34" charset="0"/>
                <a:cs typeface="Tahoma" pitchFamily="34" charset="0"/>
              </a:rPr>
              <a:t>This section aims to understand peoples awareness of the Lagan Valley Regional Park and what we do.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FCA6435-6D3F-B4E6-1436-4FE8E7734AE6}"/>
              </a:ext>
            </a:extLst>
          </p:cNvPr>
          <p:cNvSpPr/>
          <p:nvPr/>
        </p:nvSpPr>
        <p:spPr>
          <a:xfrm>
            <a:off x="6012160" y="1340768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6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23B6D8D-E9EA-F020-32E5-8182AEFCF24B}"/>
              </a:ext>
            </a:extLst>
          </p:cNvPr>
          <p:cNvSpPr/>
          <p:nvPr/>
        </p:nvSpPr>
        <p:spPr>
          <a:xfrm>
            <a:off x="353666" y="2478652"/>
            <a:ext cx="3672408" cy="457365"/>
          </a:xfrm>
          <a:prstGeom prst="roundRect">
            <a:avLst>
              <a:gd name="adj" fmla="val 89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40C57A1-C4A4-AB77-7682-96B7CEB15747}"/>
              </a:ext>
            </a:extLst>
          </p:cNvPr>
          <p:cNvSpPr/>
          <p:nvPr/>
        </p:nvSpPr>
        <p:spPr>
          <a:xfrm>
            <a:off x="353666" y="3881027"/>
            <a:ext cx="3668380" cy="466715"/>
          </a:xfrm>
          <a:prstGeom prst="roundRect">
            <a:avLst>
              <a:gd name="adj" fmla="val 89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9F5FE3-4C3B-B259-C6D6-655D459BE180}"/>
              </a:ext>
            </a:extLst>
          </p:cNvPr>
          <p:cNvSpPr/>
          <p:nvPr/>
        </p:nvSpPr>
        <p:spPr>
          <a:xfrm>
            <a:off x="208175" y="1798771"/>
            <a:ext cx="4755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Q18 Aware of volunteering opportunities</a:t>
            </a:r>
          </a:p>
          <a:p>
            <a:pPr marL="342900" indent="-342900"/>
            <a:r>
              <a:rPr lang="en-GB" sz="1600" b="1" dirty="0"/>
              <a:t>in the Park?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B9F5FE3-4C3B-B259-C6D6-655D459BE180}"/>
              </a:ext>
            </a:extLst>
          </p:cNvPr>
          <p:cNvSpPr/>
          <p:nvPr/>
        </p:nvSpPr>
        <p:spPr>
          <a:xfrm>
            <a:off x="208175" y="3429000"/>
            <a:ext cx="4755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Q19 Would like to get involved in volunteering?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392E3D3-CAAE-A47A-29E5-7CC6CAF63475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D9FF6853-E4AF-74F6-5242-D3A3F2229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15" y="3953035"/>
            <a:ext cx="2736306" cy="344447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="" xmlns:a16="http://schemas.microsoft.com/office/drawing/2014/main" id="{208A37EA-5BB1-6E2D-D812-CB1A182DF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78" y="2525350"/>
            <a:ext cx="2736305" cy="3444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7C798F6-88E2-6A2E-3394-B3E53F2B3953}"/>
              </a:ext>
            </a:extLst>
          </p:cNvPr>
          <p:cNvSpPr txBox="1"/>
          <p:nvPr/>
        </p:nvSpPr>
        <p:spPr>
          <a:xfrm>
            <a:off x="453870" y="3940592"/>
            <a:ext cx="550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4A2A5F-BACA-9F92-04EE-7577EF2B2EFD}"/>
              </a:ext>
            </a:extLst>
          </p:cNvPr>
          <p:cNvSpPr txBox="1"/>
          <p:nvPr/>
        </p:nvSpPr>
        <p:spPr>
          <a:xfrm>
            <a:off x="453870" y="2525350"/>
            <a:ext cx="550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Yes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8AE3DC2-E193-5AD7-82B4-0CB4D6DF53C7}"/>
              </a:ext>
            </a:extLst>
          </p:cNvPr>
          <p:cNvSpPr/>
          <p:nvPr/>
        </p:nvSpPr>
        <p:spPr>
          <a:xfrm>
            <a:off x="5693990" y="1798771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Q20 Perceived responsibility for</a:t>
            </a:r>
          </a:p>
          <a:p>
            <a:pPr marL="342900" indent="-342900"/>
            <a:r>
              <a:rPr lang="en-GB" sz="1600" b="1" dirty="0"/>
              <a:t>Maintaining landscape and</a:t>
            </a:r>
          </a:p>
          <a:p>
            <a:pPr marL="342900" indent="-342900"/>
            <a:r>
              <a:rPr lang="en-GB" sz="1600" b="1" dirty="0"/>
              <a:t>features of LVRP?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258318"/>
              </p:ext>
            </p:extLst>
          </p:nvPr>
        </p:nvGraphicFramePr>
        <p:xfrm>
          <a:off x="5652120" y="2785314"/>
          <a:ext cx="281985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153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3825" y="1588450"/>
            <a:ext cx="5291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Q21 Engaging with the natural environment?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0032" y="1547565"/>
            <a:ext cx="353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b="1" dirty="0"/>
              <a:t>Q22 Engaging with built heritage?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776040"/>
              </p:ext>
            </p:extLst>
          </p:nvPr>
        </p:nvGraphicFramePr>
        <p:xfrm>
          <a:off x="117738" y="3212976"/>
          <a:ext cx="4343400" cy="28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22544"/>
              </p:ext>
            </p:extLst>
          </p:nvPr>
        </p:nvGraphicFramePr>
        <p:xfrm>
          <a:off x="4283968" y="3212976"/>
          <a:ext cx="4343400" cy="28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577455A-4D43-D24F-DED7-B64DF53A5128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gan Valley Regional Park Strategic Vision 2013-1">
            <a:extLst>
              <a:ext uri="{FF2B5EF4-FFF2-40B4-BE49-F238E27FC236}">
                <a16:creationId xmlns="" xmlns:a16="http://schemas.microsoft.com/office/drawing/2014/main" id="{E8B38097-CFD6-45BD-AB81-EC2FD144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2" y="1412776"/>
            <a:ext cx="3227387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3" descr="Heritage Strategic Vision 2013-15">
            <a:extLst>
              <a:ext uri="{FF2B5EF4-FFF2-40B4-BE49-F238E27FC236}">
                <a16:creationId xmlns="" xmlns:a16="http://schemas.microsoft.com/office/drawing/2014/main" id="{BB884D43-6754-42AD-A1ED-DCB0D92D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2" y="1412981"/>
            <a:ext cx="1236662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4" descr="Biodiversity Strategic Vision 2013-11">
            <a:extLst>
              <a:ext uri="{FF2B5EF4-FFF2-40B4-BE49-F238E27FC236}">
                <a16:creationId xmlns="" xmlns:a16="http://schemas.microsoft.com/office/drawing/2014/main" id="{655E59BD-1F70-420B-9262-525DEE95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1416156"/>
            <a:ext cx="10414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5" descr="Community Strategic Vision 2013-13">
            <a:extLst>
              <a:ext uri="{FF2B5EF4-FFF2-40B4-BE49-F238E27FC236}">
                <a16:creationId xmlns="" xmlns:a16="http://schemas.microsoft.com/office/drawing/2014/main" id="{B3C06D42-2021-427D-AA46-61C6B18E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2" y="3029056"/>
            <a:ext cx="1135063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6" descr="Visitors Strategic Vision 2013-12">
            <a:extLst>
              <a:ext uri="{FF2B5EF4-FFF2-40B4-BE49-F238E27FC236}">
                <a16:creationId xmlns="" xmlns:a16="http://schemas.microsoft.com/office/drawing/2014/main" id="{0EF99252-6212-4E45-B28A-13D00912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50" y="4410181"/>
            <a:ext cx="9620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7" descr="Landscape Strategic Vision 2013-14">
            <a:extLst>
              <a:ext uri="{FF2B5EF4-FFF2-40B4-BE49-F238E27FC236}">
                <a16:creationId xmlns="" xmlns:a16="http://schemas.microsoft.com/office/drawing/2014/main" id="{AAFBE34C-DB9A-42A3-B54F-0ED1E744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2" y="2795694"/>
            <a:ext cx="933450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" name="Picture 8" descr="Health and Recreation Strategic Vision 2013-16">
            <a:extLst>
              <a:ext uri="{FF2B5EF4-FFF2-40B4-BE49-F238E27FC236}">
                <a16:creationId xmlns="" xmlns:a16="http://schemas.microsoft.com/office/drawing/2014/main" id="{15BD7613-F399-4E48-A2E2-C96C6FE4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88" y="4082051"/>
            <a:ext cx="8096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B7E3636-3DB2-4B16-9107-B96FC0998103}"/>
              </a:ext>
            </a:extLst>
          </p:cNvPr>
          <p:cNvSpPr/>
          <p:nvPr/>
        </p:nvSpPr>
        <p:spPr>
          <a:xfrm>
            <a:off x="222618" y="1308859"/>
            <a:ext cx="5306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Key Focus areas: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Biodiversity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Visitors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Landscape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Heritage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Health and recreation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09901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B3FB561-2AC2-D41C-21CA-6291DFE80A0D}"/>
              </a:ext>
            </a:extLst>
          </p:cNvPr>
          <p:cNvSpPr/>
          <p:nvPr/>
        </p:nvSpPr>
        <p:spPr>
          <a:xfrm>
            <a:off x="5076056" y="1591233"/>
            <a:ext cx="3672408" cy="457365"/>
          </a:xfrm>
          <a:prstGeom prst="roundRect">
            <a:avLst>
              <a:gd name="adj" fmla="val 89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D9406C3-0009-274E-A8E1-095C9B70BFFC}"/>
              </a:ext>
            </a:extLst>
          </p:cNvPr>
          <p:cNvSpPr/>
          <p:nvPr/>
        </p:nvSpPr>
        <p:spPr>
          <a:xfrm>
            <a:off x="179512" y="2253845"/>
            <a:ext cx="3672408" cy="457365"/>
          </a:xfrm>
          <a:prstGeom prst="roundRect">
            <a:avLst>
              <a:gd name="adj" fmla="val 89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5" y="162444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Q23 Have you noticed any </a:t>
            </a:r>
          </a:p>
          <a:p>
            <a:pPr marL="342900" indent="-342900"/>
            <a:r>
              <a:rPr lang="en-GB" sz="1600" b="1" dirty="0"/>
              <a:t>enhancements or improvements?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048" y="106029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Q24 Have you any suggestions</a:t>
            </a:r>
          </a:p>
          <a:p>
            <a:pPr marL="342900" indent="-342900"/>
            <a:r>
              <a:rPr lang="en-GB" sz="1600" b="1" dirty="0"/>
              <a:t>for improvements?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495240"/>
              </p:ext>
            </p:extLst>
          </p:nvPr>
        </p:nvGraphicFramePr>
        <p:xfrm>
          <a:off x="107505" y="2682671"/>
          <a:ext cx="4464495" cy="413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719230"/>
              </p:ext>
            </p:extLst>
          </p:nvPr>
        </p:nvGraphicFramePr>
        <p:xfrm>
          <a:off x="4355976" y="1988841"/>
          <a:ext cx="4968552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821BABA-CAFB-CC29-1024-33014ED4D4E9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="" xmlns:a16="http://schemas.microsoft.com/office/drawing/2014/main" id="{10534B7A-3789-4A44-3A83-C75EF8B39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0" y="2311731"/>
            <a:ext cx="2736304" cy="344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75A117-00CF-CD71-1F03-23485665B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7693"/>
            <a:ext cx="2736304" cy="3444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CBCFCC-F331-6898-2377-00280E485579}"/>
              </a:ext>
            </a:extLst>
          </p:cNvPr>
          <p:cNvSpPr txBox="1"/>
          <p:nvPr/>
        </p:nvSpPr>
        <p:spPr>
          <a:xfrm>
            <a:off x="353666" y="2310762"/>
            <a:ext cx="550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A821DB-260B-1A57-6567-F7324B701C8E}"/>
              </a:ext>
            </a:extLst>
          </p:cNvPr>
          <p:cNvSpPr txBox="1"/>
          <p:nvPr/>
        </p:nvSpPr>
        <p:spPr>
          <a:xfrm>
            <a:off x="5292080" y="1645490"/>
            <a:ext cx="550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8471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1650639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Q25 Access to parks and open spaces is important.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3306470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Q26 Lagan Valley Regional Park has little or no benefit for local people.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4818638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Q27 Discovering the outdoors is a valuable education for children.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7B3B4CB8-8214-953B-9495-9D7F1E101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289747"/>
              </p:ext>
            </p:extLst>
          </p:nvPr>
        </p:nvGraphicFramePr>
        <p:xfrm>
          <a:off x="395536" y="1936606"/>
          <a:ext cx="7439025" cy="113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09F630F4-F414-47FF-8DAD-2DC325307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212009"/>
              </p:ext>
            </p:extLst>
          </p:nvPr>
        </p:nvGraphicFramePr>
        <p:xfrm>
          <a:off x="395535" y="3664798"/>
          <a:ext cx="7439025" cy="113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8777F2D9-1A93-45AB-BE9D-0D547FA33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730377"/>
              </p:ext>
            </p:extLst>
          </p:nvPr>
        </p:nvGraphicFramePr>
        <p:xfrm>
          <a:off x="395535" y="5176969"/>
          <a:ext cx="7439025" cy="113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1002418-E5D1-6A01-FCC9-D3B96E215151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504" y="162290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Q28 There is little or no value in managing the landscape and environment of the Lagan Valley area.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3210028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Q29 Every park user has a responsibility to share, respect and enjoy the park and other park users.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79715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Q30 Exercising outdoors supports mental and physical wellbeing.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4129E880-F942-4F30-B28F-615704B3E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560668"/>
              </p:ext>
            </p:extLst>
          </p:nvPr>
        </p:nvGraphicFramePr>
        <p:xfrm>
          <a:off x="395536" y="2017479"/>
          <a:ext cx="743902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FF41FC51-1D40-4548-8B28-06FB6DD7F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42687"/>
              </p:ext>
            </p:extLst>
          </p:nvPr>
        </p:nvGraphicFramePr>
        <p:xfrm>
          <a:off x="395536" y="3554341"/>
          <a:ext cx="7439025" cy="120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AAA107B9-F5A9-48FD-AE18-2AB060EF5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554463"/>
              </p:ext>
            </p:extLst>
          </p:nvPr>
        </p:nvGraphicFramePr>
        <p:xfrm>
          <a:off x="395536" y="5142794"/>
          <a:ext cx="7439025" cy="116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C19486AD-81D6-DBBE-FD4E-F96BBB1DDD8A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6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5971782" y="1445301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111FB874-B70B-D442-01B4-5056F9D1C96D}"/>
              </a:ext>
            </a:extLst>
          </p:cNvPr>
          <p:cNvGrpSpPr>
            <a:grpSpLocks/>
          </p:cNvGrpSpPr>
          <p:nvPr/>
        </p:nvGrpSpPr>
        <p:grpSpPr bwMode="auto">
          <a:xfrm>
            <a:off x="-756" y="980726"/>
            <a:ext cx="5796892" cy="5904653"/>
            <a:chOff x="1703" y="4933"/>
            <a:chExt cx="8551" cy="7428"/>
          </a:xfrm>
        </p:grpSpPr>
        <p:pic>
          <p:nvPicPr>
            <p:cNvPr id="3" name="Picture 1" descr="The Best Free and Premium Online Survey Tools - Make A Website Hub">
              <a:extLst>
                <a:ext uri="{FF2B5EF4-FFF2-40B4-BE49-F238E27FC236}">
                  <a16:creationId xmlns="" xmlns:a16="http://schemas.microsoft.com/office/drawing/2014/main" id="{2201C9C0-589B-215D-DCDA-830071AC7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0" t="-401" r="40161"/>
            <a:stretch>
              <a:fillRect/>
            </a:stretch>
          </p:blipFill>
          <p:spPr bwMode="auto">
            <a:xfrm>
              <a:off x="1703" y="4933"/>
              <a:ext cx="8551" cy="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WordArt 4">
              <a:extLst>
                <a:ext uri="{FF2B5EF4-FFF2-40B4-BE49-F238E27FC236}">
                  <a16:creationId xmlns="" xmlns:a16="http://schemas.microsoft.com/office/drawing/2014/main" id="{801005EF-343A-FE2A-4B6E-FB5695CA3CF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360000">
              <a:off x="4052" y="7695"/>
              <a:ext cx="4004" cy="4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200" b="1" kern="10" spc="0">
                  <a:ln>
                    <a:noFill/>
                  </a:ln>
                  <a:solidFill>
                    <a:srgbClr val="5A5A5A"/>
                  </a:solidFill>
                  <a:effectLst/>
                  <a:latin typeface="Friz Quadrata Std" panose="020E0602040504020404" pitchFamily="34" charset="0"/>
                </a:rPr>
                <a:t>User Survey 2022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1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808" y="2996952"/>
            <a:ext cx="499931" cy="779387"/>
          </a:xfrm>
          <a:prstGeom prst="roundRect">
            <a:avLst>
              <a:gd name="adj" fmla="val 600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338B3B25-D2F3-595D-ADAF-A98954D0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97486"/>
            <a:ext cx="37444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User surveys have been carried out in</a:t>
            </a:r>
            <a:r>
              <a:rPr lang="en-GB" sz="1600" b="1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GB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1998</a:t>
            </a: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2001</a:t>
            </a: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2006</a:t>
            </a: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2009</a:t>
            </a: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2012</a:t>
            </a: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endParaRPr lang="en-GB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User numbers are also collected annually</a:t>
            </a:r>
          </a:p>
          <a:p>
            <a:endParaRPr lang="en-GB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9C43B05D-DC88-FDB9-DFDC-42AC28088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" y="4293096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Q. Which comparative data are most useful?</a:t>
            </a:r>
          </a:p>
          <a:p>
            <a:endParaRPr lang="en-GB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353666" y="1235674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463DF06-B115-446A-EA39-7608C3200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95" y="2686954"/>
            <a:ext cx="1233455" cy="4890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F5598E6-4F94-E66A-0973-85FF99C9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801" y="1279503"/>
            <a:ext cx="2416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From towpath counters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95EC61A-E1AB-3F4B-3718-93FF07E47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5352" y="1594761"/>
            <a:ext cx="3754699" cy="17039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45934" y="2677735"/>
            <a:ext cx="5311522" cy="3382431"/>
            <a:chOff x="3645934" y="2636911"/>
            <a:chExt cx="5311522" cy="3382431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2291465"/>
                </p:ext>
              </p:extLst>
            </p:nvPr>
          </p:nvGraphicFramePr>
          <p:xfrm>
            <a:off x="3645934" y="2636911"/>
            <a:ext cx="5311522" cy="3382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076D731-A2C0-65A6-2AFE-663E69DC529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3514260"/>
              <a:ext cx="4779032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B59D062-60FE-8D54-EAB1-271E28CCBDA9}"/>
              </a:ext>
            </a:extLst>
          </p:cNvPr>
          <p:cNvSpPr/>
          <p:nvPr/>
        </p:nvSpPr>
        <p:spPr>
          <a:xfrm>
            <a:off x="179513" y="1196752"/>
            <a:ext cx="1501884" cy="32043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Counter data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69229" y="3907174"/>
          <a:ext cx="3024336" cy="215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1125C957-1173-1230-7724-14FB35FC6B7A}"/>
              </a:ext>
            </a:extLst>
          </p:cNvPr>
          <p:cNvGraphicFramePr>
            <a:graphicFrameLocks/>
          </p:cNvGraphicFramePr>
          <p:nvPr/>
        </p:nvGraphicFramePr>
        <p:xfrm>
          <a:off x="7452320" y="44624"/>
          <a:ext cx="176368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42572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9711"/>
              </p:ext>
            </p:extLst>
          </p:nvPr>
        </p:nvGraphicFramePr>
        <p:xfrm>
          <a:off x="2051720" y="2132856"/>
          <a:ext cx="5976664" cy="361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353666" y="1235674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" name="Graphic 10" descr="Man with solid fill">
            <a:extLst>
              <a:ext uri="{FF2B5EF4-FFF2-40B4-BE49-F238E27FC236}">
                <a16:creationId xmlns="" xmlns:a16="http://schemas.microsoft.com/office/drawing/2014/main" id="{08DB7246-33B8-C5A1-402A-51CFD3D3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2647662" y="3717032"/>
            <a:ext cx="333842" cy="33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11" descr="Woman with solid fill">
            <a:extLst>
              <a:ext uri="{FF2B5EF4-FFF2-40B4-BE49-F238E27FC236}">
                <a16:creationId xmlns="" xmlns:a16="http://schemas.microsoft.com/office/drawing/2014/main" id="{D3FC40E3-7050-3416-BE3F-B54EAC75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2647662" y="4816152"/>
            <a:ext cx="333843" cy="3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10" descr="Man with solid fill">
            <a:extLst>
              <a:ext uri="{FF2B5EF4-FFF2-40B4-BE49-F238E27FC236}">
                <a16:creationId xmlns="" xmlns:a16="http://schemas.microsoft.com/office/drawing/2014/main" id="{08DB7246-33B8-C5A1-402A-51CFD3D3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6463779" y="3212103"/>
            <a:ext cx="333842" cy="33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phic 11" descr="Woman with solid fill">
            <a:extLst>
              <a:ext uri="{FF2B5EF4-FFF2-40B4-BE49-F238E27FC236}">
                <a16:creationId xmlns="" xmlns:a16="http://schemas.microsoft.com/office/drawing/2014/main" id="{D3FC40E3-7050-3416-BE3F-B54EAC75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3942334" y="4816152"/>
            <a:ext cx="333843" cy="3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10" descr="Man with solid fill">
            <a:extLst>
              <a:ext uri="{FF2B5EF4-FFF2-40B4-BE49-F238E27FC236}">
                <a16:creationId xmlns="" xmlns:a16="http://schemas.microsoft.com/office/drawing/2014/main" id="{08DB7246-33B8-C5A1-402A-51CFD3D3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5199009" y="3634247"/>
            <a:ext cx="333842" cy="33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phic 11" descr="Woman with solid fill">
            <a:extLst>
              <a:ext uri="{FF2B5EF4-FFF2-40B4-BE49-F238E27FC236}">
                <a16:creationId xmlns="" xmlns:a16="http://schemas.microsoft.com/office/drawing/2014/main" id="{D3FC40E3-7050-3416-BE3F-B54EAC75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5199009" y="4816152"/>
            <a:ext cx="333843" cy="3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10" descr="Man with solid fill">
            <a:extLst>
              <a:ext uri="{FF2B5EF4-FFF2-40B4-BE49-F238E27FC236}">
                <a16:creationId xmlns="" xmlns:a16="http://schemas.microsoft.com/office/drawing/2014/main" id="{08DB7246-33B8-C5A1-402A-51CFD3D3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3942335" y="3501886"/>
            <a:ext cx="333842" cy="33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c 11" descr="Woman with solid fill">
            <a:extLst>
              <a:ext uri="{FF2B5EF4-FFF2-40B4-BE49-F238E27FC236}">
                <a16:creationId xmlns="" xmlns:a16="http://schemas.microsoft.com/office/drawing/2014/main" id="{D3FC40E3-7050-3416-BE3F-B54EAC75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08" t="-1355" r="-51408" b="-1355"/>
          <a:stretch>
            <a:fillRect/>
          </a:stretch>
        </p:blipFill>
        <p:spPr bwMode="auto">
          <a:xfrm>
            <a:off x="6463779" y="4816152"/>
            <a:ext cx="333843" cy="3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EB8E0E4-B505-5798-7498-354FDC88ABF7}"/>
              </a:ext>
            </a:extLst>
          </p:cNvPr>
          <p:cNvSpPr/>
          <p:nvPr/>
        </p:nvSpPr>
        <p:spPr>
          <a:xfrm>
            <a:off x="251520" y="1621687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>
                <a:latin typeface="+mj-lt"/>
              </a:rPr>
              <a:t>Comparative gender </a:t>
            </a:r>
            <a:r>
              <a:rPr lang="en-GB" sz="1600" b="1" dirty="0">
                <a:latin typeface="+mj-lt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827207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353666" y="1235674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EB8E0E4-B505-5798-7498-354FDC88ABF7}"/>
              </a:ext>
            </a:extLst>
          </p:cNvPr>
          <p:cNvSpPr/>
          <p:nvPr/>
        </p:nvSpPr>
        <p:spPr>
          <a:xfrm>
            <a:off x="251520" y="1621687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>
                <a:latin typeface="+mj-lt"/>
              </a:rPr>
              <a:t>Comparative user types</a:t>
            </a:r>
            <a:endParaRPr lang="en-GB" sz="1600" b="1" dirty="0">
              <a:latin typeface="+mj-lt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673792"/>
              </p:ext>
            </p:extLst>
          </p:nvPr>
        </p:nvGraphicFramePr>
        <p:xfrm>
          <a:off x="755576" y="2188833"/>
          <a:ext cx="7656840" cy="444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964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353666" y="1235674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EB8E0E4-B505-5798-7498-354FDC88ABF7}"/>
              </a:ext>
            </a:extLst>
          </p:cNvPr>
          <p:cNvSpPr/>
          <p:nvPr/>
        </p:nvSpPr>
        <p:spPr>
          <a:xfrm>
            <a:off x="251520" y="1621687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>
                <a:latin typeface="+mj-lt"/>
              </a:rPr>
              <a:t>Changes in where visitors have come from</a:t>
            </a:r>
            <a:endParaRPr lang="en-GB" sz="1600" b="1" dirty="0">
              <a:latin typeface="+mj-lt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23810"/>
              </p:ext>
            </p:extLst>
          </p:nvPr>
        </p:nvGraphicFramePr>
        <p:xfrm>
          <a:off x="307181" y="1959996"/>
          <a:ext cx="8529637" cy="45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7761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D0C5F389-A609-A180-B83B-1E5D64F0E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933669"/>
              </p:ext>
            </p:extLst>
          </p:nvPr>
        </p:nvGraphicFramePr>
        <p:xfrm>
          <a:off x="3491880" y="1340768"/>
          <a:ext cx="4248472" cy="183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352D298B-9A09-FEF1-2F04-FB88C022B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423259"/>
              </p:ext>
            </p:extLst>
          </p:nvPr>
        </p:nvGraphicFramePr>
        <p:xfrm>
          <a:off x="3491880" y="3093290"/>
          <a:ext cx="4896544" cy="163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353666" y="1235674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95666"/>
              </p:ext>
            </p:extLst>
          </p:nvPr>
        </p:nvGraphicFramePr>
        <p:xfrm>
          <a:off x="3491880" y="4679033"/>
          <a:ext cx="4853626" cy="161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2781099" y="1287064"/>
            <a:ext cx="629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2012</a:t>
            </a: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 smtClean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 smtClean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 smtClean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 smtClean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34724" y="1391774"/>
            <a:ext cx="1257756" cy="5061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EB8E0E4-B505-5798-7498-354FDC88ABF7}"/>
              </a:ext>
            </a:extLst>
          </p:cNvPr>
          <p:cNvSpPr/>
          <p:nvPr/>
        </p:nvSpPr>
        <p:spPr>
          <a:xfrm>
            <a:off x="251520" y="1621687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>
                <a:latin typeface="+mj-lt"/>
              </a:rPr>
              <a:t>Comparative post codes</a:t>
            </a:r>
            <a:endParaRPr lang="en-GB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66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05C3C55-BAED-2100-C1E3-A33055141A06}"/>
              </a:ext>
            </a:extLst>
          </p:cNvPr>
          <p:cNvSpPr/>
          <p:nvPr/>
        </p:nvSpPr>
        <p:spPr>
          <a:xfrm>
            <a:off x="179513" y="1196752"/>
            <a:ext cx="1501884" cy="32043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Counter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8B0598C-0025-312C-CB5C-20CB6F6E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446" y="1281434"/>
            <a:ext cx="492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Overview across park 2021 can we put data in for 2022?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CC467683-8972-2A8A-1966-D3F024651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353666" y="1235674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EB8E0E4-B505-5798-7498-354FDC88ABF7}"/>
              </a:ext>
            </a:extLst>
          </p:cNvPr>
          <p:cNvSpPr/>
          <p:nvPr/>
        </p:nvSpPr>
        <p:spPr>
          <a:xfrm>
            <a:off x="251520" y="1621687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>
                <a:latin typeface="+mj-lt"/>
              </a:rPr>
              <a:t>Comparative age profile</a:t>
            </a:r>
            <a:endParaRPr lang="en-GB" sz="1600" b="1" dirty="0">
              <a:latin typeface="+mj-lt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124204"/>
              </p:ext>
            </p:extLst>
          </p:nvPr>
        </p:nvGraphicFramePr>
        <p:xfrm>
          <a:off x="395536" y="2006391"/>
          <a:ext cx="8529637" cy="45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5179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5">
            <a:extLst>
              <a:ext uri="{FF2B5EF4-FFF2-40B4-BE49-F238E27FC236}">
                <a16:creationId xmlns="" xmlns:a16="http://schemas.microsoft.com/office/drawing/2014/main" id="{72866474-3170-6AB2-F864-B1EC911AF40C}"/>
              </a:ext>
            </a:extLst>
          </p:cNvPr>
          <p:cNvSpPr/>
          <p:nvPr/>
        </p:nvSpPr>
        <p:spPr>
          <a:xfrm>
            <a:off x="353666" y="1235674"/>
            <a:ext cx="2128610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Comparative study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B9F5FE3-4C3B-B259-C6D6-655D459BE180}"/>
              </a:ext>
            </a:extLst>
          </p:cNvPr>
          <p:cNvSpPr/>
          <p:nvPr/>
        </p:nvSpPr>
        <p:spPr>
          <a:xfrm>
            <a:off x="2516823" y="1277439"/>
            <a:ext cx="687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/>
              <a:t>2022</a:t>
            </a:r>
            <a:endParaRPr lang="en-GB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9F5FE3-4C3B-B259-C6D6-655D459BE180}"/>
              </a:ext>
            </a:extLst>
          </p:cNvPr>
          <p:cNvSpPr/>
          <p:nvPr/>
        </p:nvSpPr>
        <p:spPr>
          <a:xfrm>
            <a:off x="5481781" y="980728"/>
            <a:ext cx="687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/>
              <a:t>2012</a:t>
            </a:r>
            <a:endParaRPr lang="en-GB" sz="1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B9F5FE3-4C3B-B259-C6D6-655D459BE180}"/>
              </a:ext>
            </a:extLst>
          </p:cNvPr>
          <p:cNvSpPr/>
          <p:nvPr/>
        </p:nvSpPr>
        <p:spPr>
          <a:xfrm>
            <a:off x="5526557" y="3806315"/>
            <a:ext cx="687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/>
              <a:t>2017</a:t>
            </a:r>
            <a:endParaRPr lang="en-GB" sz="1600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4E030E10-1633-AAE1-CD02-0E4202637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560083"/>
              </p:ext>
            </p:extLst>
          </p:nvPr>
        </p:nvGraphicFramePr>
        <p:xfrm>
          <a:off x="5472099" y="1122270"/>
          <a:ext cx="3600400" cy="277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6FAF2B3-34D5-7FC6-DCC6-7590DEAA8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689706"/>
              </p:ext>
            </p:extLst>
          </p:nvPr>
        </p:nvGraphicFramePr>
        <p:xfrm>
          <a:off x="5472099" y="3948701"/>
          <a:ext cx="3590718" cy="295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5472099" y="3876791"/>
            <a:ext cx="1277691" cy="864096"/>
          </a:xfrm>
          <a:prstGeom prst="roundRect">
            <a:avLst>
              <a:gd name="adj" fmla="val 3242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512" y="2249307"/>
            <a:ext cx="1656184" cy="698994"/>
          </a:xfrm>
          <a:prstGeom prst="roundRect">
            <a:avLst>
              <a:gd name="adj" fmla="val 3242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74171" y="1028775"/>
            <a:ext cx="1277691" cy="864096"/>
          </a:xfrm>
          <a:prstGeom prst="roundRect">
            <a:avLst>
              <a:gd name="adj" fmla="val 3242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90935"/>
              </p:ext>
            </p:extLst>
          </p:nvPr>
        </p:nvGraphicFramePr>
        <p:xfrm>
          <a:off x="353666" y="2124174"/>
          <a:ext cx="5084751" cy="332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EB8E0E4-B505-5798-7498-354FDC88ABF7}"/>
              </a:ext>
            </a:extLst>
          </p:cNvPr>
          <p:cNvSpPr/>
          <p:nvPr/>
        </p:nvSpPr>
        <p:spPr>
          <a:xfrm>
            <a:off x="251520" y="1621687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 smtClean="0">
                <a:latin typeface="+mj-lt"/>
              </a:rPr>
              <a:t>Comparative reasons for visiting LVRP</a:t>
            </a:r>
            <a:endParaRPr lang="en-GB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1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A1D4116-32F5-5D0A-7907-9C1B4D7C6D51}"/>
              </a:ext>
            </a:extLst>
          </p:cNvPr>
          <p:cNvSpPr/>
          <p:nvPr/>
        </p:nvSpPr>
        <p:spPr>
          <a:xfrm>
            <a:off x="179513" y="1196752"/>
            <a:ext cx="1501884" cy="32043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Counter data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236479"/>
              </p:ext>
            </p:extLst>
          </p:nvPr>
        </p:nvGraphicFramePr>
        <p:xfrm>
          <a:off x="897798" y="1209007"/>
          <a:ext cx="4083925" cy="271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649351"/>
              </p:ext>
            </p:extLst>
          </p:nvPr>
        </p:nvGraphicFramePr>
        <p:xfrm>
          <a:off x="4788024" y="1209007"/>
          <a:ext cx="4248472" cy="274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946"/>
              </p:ext>
            </p:extLst>
          </p:nvPr>
        </p:nvGraphicFramePr>
        <p:xfrm>
          <a:off x="321230" y="3921377"/>
          <a:ext cx="4704386" cy="280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829861"/>
              </p:ext>
            </p:extLst>
          </p:nvPr>
        </p:nvGraphicFramePr>
        <p:xfrm>
          <a:off x="4895528" y="3937673"/>
          <a:ext cx="4248472" cy="279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7245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5ED4AEA-D25D-EACE-D73D-2A413C8CA6D3}"/>
              </a:ext>
            </a:extLst>
          </p:cNvPr>
          <p:cNvSpPr/>
          <p:nvPr/>
        </p:nvSpPr>
        <p:spPr>
          <a:xfrm>
            <a:off x="179512" y="1200870"/>
            <a:ext cx="1296144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The Survey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ndyb\Desktop\F2F Questionnaire final-5.jpg">
            <a:extLst>
              <a:ext uri="{FF2B5EF4-FFF2-40B4-BE49-F238E27FC236}">
                <a16:creationId xmlns="" xmlns:a16="http://schemas.microsoft.com/office/drawing/2014/main" id="{98BBA480-6B1B-9C71-DEEC-8503D591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012" y="2177984"/>
            <a:ext cx="1042699" cy="144043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2" name="Picture 5" descr="C:\Users\andyb\Desktop\F2F Questionnaire final-4.jpg">
            <a:extLst>
              <a:ext uri="{FF2B5EF4-FFF2-40B4-BE49-F238E27FC236}">
                <a16:creationId xmlns="" xmlns:a16="http://schemas.microsoft.com/office/drawing/2014/main" id="{1B8CCB41-4A43-810C-E458-0D415E41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8499" y="2453252"/>
            <a:ext cx="1112562" cy="15414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4" descr="C:\Users\andyb\Desktop\F2F Questionnaire final-3.jpg">
            <a:extLst>
              <a:ext uri="{FF2B5EF4-FFF2-40B4-BE49-F238E27FC236}">
                <a16:creationId xmlns="" xmlns:a16="http://schemas.microsoft.com/office/drawing/2014/main" id="{01DCA106-72D2-1C7A-93EA-84A3DEF1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017" y="2708920"/>
            <a:ext cx="1344345" cy="17400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3" descr="C:\Users\andyb\Desktop\F2F Questionnaire final-2.jpg">
            <a:extLst>
              <a:ext uri="{FF2B5EF4-FFF2-40B4-BE49-F238E27FC236}">
                <a16:creationId xmlns="" xmlns:a16="http://schemas.microsoft.com/office/drawing/2014/main" id="{219F1E16-0B5D-519B-AF33-19A3C962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022774"/>
            <a:ext cx="1616691" cy="21787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2" descr="C:\Users\andyb\Desktop\F2F Questionnaire final-1.jpg">
            <a:extLst>
              <a:ext uri="{FF2B5EF4-FFF2-40B4-BE49-F238E27FC236}">
                <a16:creationId xmlns="" xmlns:a16="http://schemas.microsoft.com/office/drawing/2014/main" id="{F9F8D436-2EDC-A399-000D-7CFA98E6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962" y="3482852"/>
            <a:ext cx="1969833" cy="2508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FCE7FD6-9EDB-2B78-CDD1-15468B7AA978}"/>
              </a:ext>
            </a:extLst>
          </p:cNvPr>
          <p:cNvSpPr/>
          <p:nvPr/>
        </p:nvSpPr>
        <p:spPr>
          <a:xfrm>
            <a:off x="5148064" y="2132856"/>
            <a:ext cx="32403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b="1" dirty="0"/>
              <a:t>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27 hours staff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46 hours volunteer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30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Website, fb and Survey Monkey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Survey sample size 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Count sample size 1456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August – October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/>
            <a:r>
              <a:rPr lang="en-GB" sz="1600" b="1" dirty="0"/>
              <a:t>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42 hours staff time</a:t>
            </a:r>
          </a:p>
          <a:p>
            <a:pPr marL="342900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06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F4EE21C3-D230-6E14-61E1-DA930D122691}"/>
              </a:ext>
            </a:extLst>
          </p:cNvPr>
          <p:cNvGrpSpPr>
            <a:grpSpLocks/>
          </p:cNvGrpSpPr>
          <p:nvPr/>
        </p:nvGrpSpPr>
        <p:grpSpPr bwMode="auto">
          <a:xfrm>
            <a:off x="-756" y="980726"/>
            <a:ext cx="5796892" cy="5904653"/>
            <a:chOff x="1703" y="4933"/>
            <a:chExt cx="8551" cy="7428"/>
          </a:xfrm>
        </p:grpSpPr>
        <p:pic>
          <p:nvPicPr>
            <p:cNvPr id="9" name="Picture 1" descr="The Best Free and Premium Online Survey Tools - Make A Website Hub">
              <a:extLst>
                <a:ext uri="{FF2B5EF4-FFF2-40B4-BE49-F238E27FC236}">
                  <a16:creationId xmlns="" xmlns:a16="http://schemas.microsoft.com/office/drawing/2014/main" id="{1489488A-9494-8134-1252-FFB684FB9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0" t="-401" r="40161"/>
            <a:stretch>
              <a:fillRect/>
            </a:stretch>
          </p:blipFill>
          <p:spPr bwMode="auto">
            <a:xfrm>
              <a:off x="1703" y="4933"/>
              <a:ext cx="8551" cy="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WordArt 4">
              <a:extLst>
                <a:ext uri="{FF2B5EF4-FFF2-40B4-BE49-F238E27FC236}">
                  <a16:creationId xmlns="" xmlns:a16="http://schemas.microsoft.com/office/drawing/2014/main" id="{388E90C1-EBDA-92F4-3155-219956210E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360000">
              <a:off x="4052" y="7695"/>
              <a:ext cx="4004" cy="4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200" b="1" kern="10" spc="0">
                  <a:ln>
                    <a:noFill/>
                  </a:ln>
                  <a:solidFill>
                    <a:srgbClr val="5A5A5A"/>
                  </a:solidFill>
                  <a:effectLst/>
                  <a:latin typeface="Friz Quadrata Std" panose="020E0602040504020404" pitchFamily="34" charset="0"/>
                </a:rPr>
                <a:t>User Survey 2022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F43C91E-432A-BDD4-E5D3-3D8A29578664}"/>
              </a:ext>
            </a:extLst>
          </p:cNvPr>
          <p:cNvSpPr/>
          <p:nvPr/>
        </p:nvSpPr>
        <p:spPr>
          <a:xfrm>
            <a:off x="6012160" y="1340768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3A2841A4-A698-C5F4-DE57-6DB5CCBA5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2255461"/>
            <a:ext cx="28083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+mj-lt"/>
                <a:cs typeface="Tahoma" pitchFamily="34" charset="0"/>
              </a:rPr>
              <a:t>This allows us to understand when people are most likely to visit Lagan Valley Regional Park and why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F5DB2FD-2937-D239-0D1A-3322DC2ADD6D}"/>
              </a:ext>
            </a:extLst>
          </p:cNvPr>
          <p:cNvSpPr/>
          <p:nvPr/>
        </p:nvSpPr>
        <p:spPr>
          <a:xfrm>
            <a:off x="6005908" y="1882201"/>
            <a:ext cx="759597" cy="2191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/>
                </a:solidFill>
              </a:rPr>
              <a:t>Section 1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D8957AC1-3D19-1B26-94C7-3E406549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161" y="1882201"/>
            <a:ext cx="2119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When and why</a:t>
            </a:r>
            <a:r>
              <a:rPr kumimoji="0" lang="en-GB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visit LVRP</a:t>
            </a:r>
          </a:p>
        </p:txBody>
      </p:sp>
    </p:spTree>
    <p:extLst>
      <p:ext uri="{BB962C8B-B14F-4D97-AF65-F5344CB8AC3E}">
        <p14:creationId xmlns:p14="http://schemas.microsoft.com/office/powerpoint/2010/main" val="94537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AF77807-B355-2C87-5671-1DD3D4C5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130496"/>
            <a:ext cx="2740792" cy="1005927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="" xmlns:a16="http://schemas.microsoft.com/office/drawing/2014/main" id="{EC4BD3A2-88EF-3C03-CEAE-627E7A7D1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00859"/>
              </p:ext>
            </p:extLst>
          </p:nvPr>
        </p:nvGraphicFramePr>
        <p:xfrm>
          <a:off x="29595" y="2564902"/>
          <a:ext cx="4974453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EF29D43-A157-2AE6-7DC6-30990BA47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88" y="1281478"/>
            <a:ext cx="4140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Q1 Are you aware of the Park boundaries?	Yes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+mj-lt"/>
                <a:ea typeface="Times New Roman" pitchFamily="18" charset="0"/>
                <a:cs typeface="Tahoma" pitchFamily="34" charset="0"/>
              </a:rPr>
              <a:t>				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+mj-lt"/>
                <a:ea typeface="Times New Roman" pitchFamily="18" charset="0"/>
                <a:cs typeface="Tahoma" pitchFamily="34" charset="0"/>
              </a:rPr>
              <a:t>				No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="" xmlns:a16="http://schemas.microsoft.com/office/drawing/2014/main" id="{AA21339F-C172-1907-B025-433E42245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287701"/>
            <a:ext cx="2087361" cy="262757"/>
          </a:xfrm>
          <a:prstGeom prst="rect">
            <a:avLst/>
          </a:prstGeom>
        </p:spPr>
      </p:pic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0BDEC0EA-0227-DC56-690D-ADFA7D1C7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57385"/>
            <a:ext cx="2087361" cy="2627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0BA52C-3C67-282D-652E-EDA860A2D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21" y="2617167"/>
            <a:ext cx="2555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Q2 Entry points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2DB2BBC2-BFC7-4CAA-A625-48F97D432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707005"/>
              </p:ext>
            </p:extLst>
          </p:nvPr>
        </p:nvGraphicFramePr>
        <p:xfrm>
          <a:off x="4572000" y="2904334"/>
          <a:ext cx="4542405" cy="362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3ED7D55-BBF8-89EC-30F7-05BEB3FB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2617168"/>
            <a:ext cx="2555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Q3 Exit points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EDE4C05-76EC-5A81-24D6-F70EFC70C1DA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EF29D43-A157-2AE6-7DC6-30990BA47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88" y="1295322"/>
            <a:ext cx="26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Q4 How often do you visit LVRP?</a:t>
            </a:r>
            <a:endParaRPr lang="en-GB" sz="1400" b="1" dirty="0">
              <a:latin typeface="+mj-lt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0BA52C-3C67-282D-652E-EDA860A2D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968654"/>
            <a:ext cx="5328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Q5 Main reasons for visiting the Park- </a:t>
            </a:r>
            <a:r>
              <a:rPr lang="en-GB" sz="1400" b="1" dirty="0">
                <a:latin typeface="+mj-lt"/>
                <a:ea typeface="Times New Roman" pitchFamily="18" charset="0"/>
                <a:cs typeface="Tahoma" pitchFamily="34" charset="0"/>
              </a:rPr>
              <a:t>ranked according to popularity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64C9B36-DAED-A10E-1BF0-DD3EDD2CA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599926"/>
              </p:ext>
            </p:extLst>
          </p:nvPr>
        </p:nvGraphicFramePr>
        <p:xfrm>
          <a:off x="5508104" y="1052736"/>
          <a:ext cx="33123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1EFEE2E-1768-1056-6795-A6969D93F499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637864"/>
              </p:ext>
            </p:extLst>
          </p:nvPr>
        </p:nvGraphicFramePr>
        <p:xfrm>
          <a:off x="423353" y="3324352"/>
          <a:ext cx="5228767" cy="332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88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037D961-CA2F-C6A1-71C8-6CAB2BCF3830}"/>
              </a:ext>
            </a:extLst>
          </p:cNvPr>
          <p:cNvSpPr/>
          <p:nvPr/>
        </p:nvSpPr>
        <p:spPr>
          <a:xfrm>
            <a:off x="6012160" y="1124744"/>
            <a:ext cx="2952328" cy="1008102"/>
          </a:xfrm>
          <a:prstGeom prst="roundRect">
            <a:avLst>
              <a:gd name="adj" fmla="val 787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912FD0-BD2A-407F-94A0-4E959537DE55}"/>
              </a:ext>
            </a:extLst>
          </p:cNvPr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rgbClr val="A3B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D6A624-0138-448E-8436-B94207B120E1}"/>
              </a:ext>
            </a:extLst>
          </p:cNvPr>
          <p:cNvSpPr txBox="1"/>
          <p:nvPr/>
        </p:nvSpPr>
        <p:spPr>
          <a:xfrm>
            <a:off x="1681397" y="315967"/>
            <a:ext cx="569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Lagan Valley Regional Park</a:t>
            </a:r>
          </a:p>
        </p:txBody>
      </p:sp>
      <p:pic>
        <p:nvPicPr>
          <p:cNvPr id="18" name="Picture 4" descr="\\LVRPSRV2\LVRPFilesNotForBackup\Graphics and Images\Logo's LVRP\LOGO 2014\LVRP LOGO MASK PNG 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-1"/>
            <a:ext cx="1124733" cy="1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0BA52C-3C67-282D-652E-EDA860A2D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84" y="2032761"/>
            <a:ext cx="5006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Q7 How did you become aware of the Park?</a:t>
            </a: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194E7AF8-AC86-C2A7-99A1-B712FB9EE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5452"/>
            <a:ext cx="2310408" cy="290838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="" xmlns:a16="http://schemas.microsoft.com/office/drawing/2014/main" id="{7688FAF8-5E2A-05B8-4C88-0BF29B5B9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97506"/>
            <a:ext cx="2310408" cy="2908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5F8DD71-5400-9760-5581-F10F13524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88" y="1281478"/>
            <a:ext cx="4140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Q6 Member of club or organisation?	              Yes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+mj-lt"/>
                <a:ea typeface="Times New Roman" pitchFamily="18" charset="0"/>
                <a:cs typeface="Tahoma" pitchFamily="34" charset="0"/>
              </a:rPr>
              <a:t>				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+mj-lt"/>
                <a:ea typeface="Times New Roman" pitchFamily="18" charset="0"/>
                <a:cs typeface="Tahoma" pitchFamily="34" charset="0"/>
              </a:rPr>
              <a:t>			               No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4B93C607-E35F-E2A5-528D-63B0A4498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879851"/>
              </p:ext>
            </p:extLst>
          </p:nvPr>
        </p:nvGraphicFramePr>
        <p:xfrm>
          <a:off x="449288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311BE25-FCB3-42E4-CE1D-5C07A3981EE6}"/>
              </a:ext>
            </a:extLst>
          </p:cNvPr>
          <p:cNvSpPr/>
          <p:nvPr/>
        </p:nvSpPr>
        <p:spPr>
          <a:xfrm>
            <a:off x="353666" y="1238257"/>
            <a:ext cx="2232248" cy="31220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Survey questionnaire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8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835</Words>
  <Application>Microsoft Office PowerPoint</Application>
  <PresentationFormat>On-screen Show (4:3)</PresentationFormat>
  <Paragraphs>263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Friz Quadrata Std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Bridge, Andy</cp:lastModifiedBy>
  <cp:revision>889</cp:revision>
  <cp:lastPrinted>2023-08-22T14:41:09Z</cp:lastPrinted>
  <dcterms:created xsi:type="dcterms:W3CDTF">2010-08-20T07:26:04Z</dcterms:created>
  <dcterms:modified xsi:type="dcterms:W3CDTF">2023-09-01T13:36:07Z</dcterms:modified>
</cp:coreProperties>
</file>